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74" r:id="rId2"/>
    <p:sldId id="273" r:id="rId3"/>
    <p:sldId id="296" r:id="rId4"/>
    <p:sldId id="297" r:id="rId5"/>
    <p:sldId id="298" r:id="rId6"/>
    <p:sldId id="299" r:id="rId7"/>
    <p:sldId id="300" r:id="rId8"/>
    <p:sldId id="301" r:id="rId9"/>
    <p:sldId id="302" r:id="rId10"/>
    <p:sldId id="303" r:id="rId11"/>
    <p:sldId id="304" r:id="rId12"/>
    <p:sldId id="278" r:id="rId13"/>
    <p:sldId id="312" r:id="rId14"/>
    <p:sldId id="311" r:id="rId15"/>
    <p:sldId id="308" r:id="rId16"/>
    <p:sldId id="310" r:id="rId17"/>
    <p:sldId id="306" r:id="rId18"/>
    <p:sldId id="307" r:id="rId19"/>
    <p:sldId id="313" r:id="rId20"/>
    <p:sldId id="289" r:id="rId21"/>
    <p:sldId id="291" r:id="rId22"/>
    <p:sldId id="309" r:id="rId23"/>
    <p:sldId id="295" r:id="rId24"/>
    <p:sldId id="293" r:id="rId25"/>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per Ebiçoğlu" initials="AE" lastIdx="4" clrIdx="0">
    <p:extLst>
      <p:ext uri="{19B8F6BF-5375-455C-9EA6-DF929625EA0E}">
        <p15:presenceInfo xmlns:p15="http://schemas.microsoft.com/office/powerpoint/2012/main" userId="6aaaec9fa86781e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F6DD"/>
    <a:srgbClr val="3E9FCB"/>
    <a:srgbClr val="44013C"/>
    <a:srgbClr val="F7B548"/>
    <a:srgbClr val="6D6A66"/>
    <a:srgbClr val="33D5F9"/>
    <a:srgbClr val="292D33"/>
    <a:srgbClr val="AE93AB"/>
    <a:srgbClr val="900139"/>
    <a:srgbClr val="D4C6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03" autoAdjust="0"/>
    <p:restoredTop sz="57462" autoAdjust="0"/>
  </p:normalViewPr>
  <p:slideViewPr>
    <p:cSldViewPr snapToGrid="0" showGuides="1">
      <p:cViewPr varScale="1">
        <p:scale>
          <a:sx n="65" d="100"/>
          <a:sy n="65" d="100"/>
        </p:scale>
        <p:origin x="2208" y="96"/>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E1E85F-EB52-48F1-9AE6-34703F559740}" type="datetimeFigureOut">
              <a:rPr lang="en-US" smtClean="0"/>
              <a:t>2/28/2023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667CE0-A7AA-477D-BF60-AEDE7DA9A7F6}" type="slidenum">
              <a:rPr lang="en-US" smtClean="0"/>
              <a:t>‹#›</a:t>
            </a:fld>
            <a:endParaRPr lang="en-US"/>
          </a:p>
        </p:txBody>
      </p:sp>
    </p:spTree>
    <p:extLst>
      <p:ext uri="{BB962C8B-B14F-4D97-AF65-F5344CB8AC3E}">
        <p14:creationId xmlns:p14="http://schemas.microsoft.com/office/powerpoint/2010/main" val="745760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blog.abp.io/abp/ABP.IO-Platform-7.1-RC-Has-Been-Published"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udemy.com/course/build-todo-web-application-with-abp-framework/"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ww.udemy.com/course/build-a-single-layer-todo-web-application-with-abp-framework/"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github.com/gdlcf88"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docs.abp.io/en/abp/7.1/Distributed-Event-Bus#entity-synchronizer" TargetMode="External"/><Relationship Id="rId4" Type="http://schemas.openxmlformats.org/officeDocument/2006/relationships/hyperlink" Target="https://docs.abp.io/en/abp/7.1/Entities#versioning-entities"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learn.microsoft.com/en-us/ef/core/what-is-new/ef-core-7.0/whatsnew#basic-executedelete-example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learn.microsoft.com/en-us/dotnet/api/microsoft.aspnetcore.hosting.iwebhostenvironment?view=aspnetcore-7.0"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learn.microsoft.com/en-us/dotnet/api/microsoft.aspnetcore.components.webassembly.hosting.iwebassemblyhostenvironment"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abp.io/en/abp/7.1/Startup-Templates/Application-Single-Layer"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ABP 7.1 rc2 version has been lately released.</a:t>
            </a:r>
          </a:p>
          <a:p>
            <a:r>
              <a:rPr lang="en-US" dirty="0"/>
              <a:t>Here’s the blog post about this version.</a:t>
            </a:r>
          </a:p>
          <a:p>
            <a:r>
              <a:rPr lang="en-US" sz="1200" dirty="0">
                <a:hlinkClick r:id="rId3"/>
              </a:rPr>
              <a:t>https://blog.abp.io/abp/ABP.IO-Platform-7.1-RC-Has-Been-Published</a:t>
            </a:r>
            <a:r>
              <a:rPr lang="en-US" sz="1200" dirty="0"/>
              <a:t> </a:t>
            </a:r>
          </a:p>
          <a:p>
            <a:endParaRPr lang="en-US" sz="1200" dirty="0"/>
          </a:p>
          <a:p>
            <a:r>
              <a:rPr lang="en-US" sz="1200" dirty="0"/>
              <a:t>Check out the blog post to understand how to create a new ABP project with this RC version.</a:t>
            </a:r>
          </a:p>
          <a:p>
            <a:r>
              <a:rPr lang="en-US" sz="1200" dirty="0"/>
              <a:t>Learn how to migrate from 7.0 to 7.1 and see the changes.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version comes with .NET 7 and Angular 15.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We’re planning to release the stable version on March 7.</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sz="1200" dirty="0"/>
          </a:p>
        </p:txBody>
      </p:sp>
      <p:sp>
        <p:nvSpPr>
          <p:cNvPr id="4" name="Slide Number Placeholder 3"/>
          <p:cNvSpPr>
            <a:spLocks noGrp="1"/>
          </p:cNvSpPr>
          <p:nvPr>
            <p:ph type="sldNum" sz="quarter" idx="5"/>
          </p:nvPr>
        </p:nvSpPr>
        <p:spPr/>
        <p:txBody>
          <a:bodyPr/>
          <a:lstStyle/>
          <a:p>
            <a:fld id="{1C667CE0-A7AA-477D-BF60-AEDE7DA9A7F6}" type="slidenum">
              <a:rPr lang="en-US" smtClean="0"/>
              <a:t>1</a:t>
            </a:fld>
            <a:endParaRPr lang="en-US"/>
          </a:p>
        </p:txBody>
      </p:sp>
    </p:spTree>
    <p:extLst>
      <p:ext uri="{BB962C8B-B14F-4D97-AF65-F5344CB8AC3E}">
        <p14:creationId xmlns:p14="http://schemas.microsoft.com/office/powerpoint/2010/main" val="1980860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We provided a new UI option "</a:t>
            </a:r>
            <a:r>
              <a:rPr lang="en-US" b="1" dirty="0"/>
              <a:t>MAUI Blazor</a:t>
            </a:r>
            <a:r>
              <a:rPr lang="en-US" dirty="0"/>
              <a:t>" for the app-pro template in the previous version </a:t>
            </a:r>
          </a:p>
          <a:p>
            <a:pPr marL="0" indent="0">
              <a:buFont typeface="Arial" panose="020B0604020202020204" pitchFamily="34" charset="0"/>
              <a:buNone/>
            </a:pPr>
            <a:r>
              <a:rPr lang="en-US" dirty="0"/>
              <a:t>and now it's possible to create a </a:t>
            </a:r>
            <a:r>
              <a:rPr lang="en-US" dirty="0" err="1"/>
              <a:t>maui-blazor</a:t>
            </a:r>
            <a:r>
              <a:rPr lang="en-US" dirty="0"/>
              <a:t> application with both ABP CLI and ABP Suite.</a:t>
            </a:r>
            <a:endParaRPr lang="en-US" i="1" dirty="0"/>
          </a:p>
        </p:txBody>
      </p:sp>
      <p:sp>
        <p:nvSpPr>
          <p:cNvPr id="4" name="Slide Number Placeholder 3"/>
          <p:cNvSpPr>
            <a:spLocks noGrp="1"/>
          </p:cNvSpPr>
          <p:nvPr>
            <p:ph type="sldNum" sz="quarter" idx="5"/>
          </p:nvPr>
        </p:nvSpPr>
        <p:spPr/>
        <p:txBody>
          <a:bodyPr/>
          <a:lstStyle/>
          <a:p>
            <a:fld id="{1C667CE0-A7AA-477D-BF60-AEDE7DA9A7F6}" type="slidenum">
              <a:rPr lang="en-US" smtClean="0"/>
              <a:t>10</a:t>
            </a:fld>
            <a:endParaRPr lang="en-US"/>
          </a:p>
        </p:txBody>
      </p:sp>
    </p:spTree>
    <p:extLst>
      <p:ext uri="{BB962C8B-B14F-4D97-AF65-F5344CB8AC3E}">
        <p14:creationId xmlns:p14="http://schemas.microsoft.com/office/powerpoint/2010/main" val="337261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In previous versions, we were able to impersonate a tenant from the SaaS Module's Tenant Management UI. </a:t>
            </a:r>
            <a:br>
              <a:rPr lang="en-US" dirty="0"/>
            </a:br>
            <a:r>
              <a:rPr lang="en-US" dirty="0"/>
              <a:t>This approach had a restriction that has been forcing us to impersonate only the "admin" user of the target tenant.</a:t>
            </a:r>
            <a:br>
              <a:rPr lang="en-US" dirty="0"/>
            </a:br>
            <a:r>
              <a:rPr lang="en-US" dirty="0"/>
              <a:t>With this release, we have allowed to impersonate with any username.</a:t>
            </a:r>
          </a:p>
        </p:txBody>
      </p:sp>
      <p:sp>
        <p:nvSpPr>
          <p:cNvPr id="4" name="Slide Number Placeholder 3"/>
          <p:cNvSpPr>
            <a:spLocks noGrp="1"/>
          </p:cNvSpPr>
          <p:nvPr>
            <p:ph type="sldNum" sz="quarter" idx="5"/>
          </p:nvPr>
        </p:nvSpPr>
        <p:spPr/>
        <p:txBody>
          <a:bodyPr/>
          <a:lstStyle/>
          <a:p>
            <a:fld id="{1C667CE0-A7AA-477D-BF60-AEDE7DA9A7F6}" type="slidenum">
              <a:rPr lang="en-US" smtClean="0"/>
              <a:t>11</a:t>
            </a:fld>
            <a:endParaRPr lang="en-US"/>
          </a:p>
        </p:txBody>
      </p:sp>
    </p:spTree>
    <p:extLst>
      <p:ext uri="{BB962C8B-B14F-4D97-AF65-F5344CB8AC3E}">
        <p14:creationId xmlns:p14="http://schemas.microsoft.com/office/powerpoint/2010/main" val="2447606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a to do application is the easiest way to get started your first ABP application.</a:t>
            </a:r>
          </a:p>
          <a:p>
            <a:r>
              <a:rPr lang="en-US" dirty="0"/>
              <a:t>And </a:t>
            </a:r>
            <a:r>
              <a:rPr lang="en-US" sz="1200" b="1" dirty="0">
                <a:solidFill>
                  <a:schemeClr val="accent6">
                    <a:lumMod val="75000"/>
                  </a:schemeClr>
                </a:solidFill>
              </a:rPr>
              <a:t>Hamza </a:t>
            </a:r>
            <a:r>
              <a:rPr lang="en-US" sz="1200" b="1" dirty="0" err="1">
                <a:solidFill>
                  <a:schemeClr val="accent6">
                    <a:lumMod val="75000"/>
                  </a:schemeClr>
                </a:solidFill>
              </a:rPr>
              <a:t>Albreem</a:t>
            </a:r>
            <a:r>
              <a:rPr lang="en-US" sz="1200" b="1" dirty="0">
                <a:solidFill>
                  <a:schemeClr val="accent6">
                    <a:lumMod val="75000"/>
                  </a:schemeClr>
                </a:solidFill>
              </a:rPr>
              <a:t> </a:t>
            </a:r>
            <a:r>
              <a:rPr lang="en-US" dirty="0"/>
              <a:t>started his video series with building to do web application with ABP Framework.</a:t>
            </a:r>
          </a:p>
          <a:p>
            <a:r>
              <a:rPr lang="en-US" dirty="0"/>
              <a:t>There are 2 versions of these videos: </a:t>
            </a:r>
          </a:p>
          <a:p>
            <a:r>
              <a:rPr lang="en-US" dirty="0"/>
              <a:t>With multi-layer architecture and single layer application.</a:t>
            </a:r>
          </a:p>
          <a:p>
            <a:r>
              <a:rPr lang="en-US" dirty="0"/>
              <a:t>You can enroll these courses on Udemy and learn how to start your first application on top of ABP Framework.</a:t>
            </a:r>
          </a:p>
          <a:p>
            <a:endParaRPr lang="en-US" dirty="0"/>
          </a:p>
          <a:p>
            <a:r>
              <a:rPr lang="en-US" dirty="0"/>
              <a:t>* Multi-layer: </a:t>
            </a:r>
            <a:endParaRPr lang="en-US" dirty="0">
              <a:hlinkClick r:id="rId3" tooltip="https://www.udemy.com/course/build-todo-web-application-with-abp-framework/"/>
            </a:endParaRPr>
          </a:p>
          <a:p>
            <a:r>
              <a:rPr lang="en-US" b="0" i="0" dirty="0">
                <a:effectLst/>
                <a:latin typeface="gg sans"/>
                <a:hlinkClick r:id="rId3" tooltip="https://www.udemy.com/course/build-todo-web-application-with-abp-framework/"/>
              </a:rPr>
              <a:t>https://www.udemy.com/course/build-todo-web-application-with-abp-framework/</a:t>
            </a:r>
            <a:r>
              <a:rPr lang="en-US" b="0" i="0" dirty="0">
                <a:solidFill>
                  <a:srgbClr val="E0E1E5"/>
                </a:solidFill>
                <a:effectLst/>
                <a:latin typeface="gg sans"/>
              </a:rPr>
              <a:t>  </a:t>
            </a:r>
          </a:p>
          <a:p>
            <a:r>
              <a:rPr lang="en-US" b="0" i="0" dirty="0">
                <a:solidFill>
                  <a:srgbClr val="E0E1E5"/>
                </a:solidFill>
                <a:effectLst/>
                <a:latin typeface="gg sans"/>
              </a:rPr>
              <a:t>* Single-layer:</a:t>
            </a:r>
          </a:p>
          <a:p>
            <a:r>
              <a:rPr lang="en-US" b="0" i="0" dirty="0">
                <a:effectLst/>
                <a:latin typeface="gg sans"/>
                <a:hlinkClick r:id="rId4" tooltip="https://www.udemy.com/course/build-a-single-layer-todo-web-application-with-abp-framework/"/>
              </a:rPr>
              <a:t>https://www.udemy.com/course/build-a-single-layer-todo-web-application-with-abp-framework/</a:t>
            </a:r>
            <a:endParaRPr lang="en-US" b="0" i="0" dirty="0">
              <a:effectLst/>
              <a:latin typeface="gg sans"/>
            </a:endParaRPr>
          </a:p>
          <a:p>
            <a:endParaRPr lang="en-US" b="0" i="0" dirty="0">
              <a:effectLst/>
              <a:latin typeface="gg sans"/>
            </a:endParaRPr>
          </a:p>
          <a:p>
            <a:r>
              <a:rPr lang="en-US" b="0" i="0" dirty="0">
                <a:effectLst/>
                <a:latin typeface="gg sans"/>
              </a:rPr>
              <a:t>Besides, Hamza started another video tutorial series.</a:t>
            </a:r>
          </a:p>
          <a:p>
            <a:r>
              <a:rPr lang="en-US" b="0" i="0" dirty="0">
                <a:effectLst/>
                <a:latin typeface="gg sans"/>
              </a:rPr>
              <a:t>It’s called ABP Framework Fundamentals. </a:t>
            </a:r>
          </a:p>
          <a:p>
            <a:r>
              <a:rPr lang="en-US" b="0" i="0" dirty="0">
                <a:effectLst/>
                <a:latin typeface="gg sans"/>
              </a:rPr>
              <a:t>He will explain the most important topics that can be considered the heart of the ABP Framework.</a:t>
            </a:r>
          </a:p>
          <a:p>
            <a:r>
              <a:rPr lang="en-US" b="0" i="0" dirty="0">
                <a:effectLst/>
                <a:latin typeface="gg sans"/>
              </a:rPr>
              <a:t>And it’ll also be published as free on Udemy.</a:t>
            </a:r>
            <a:endParaRPr lang="en-US" dirty="0"/>
          </a:p>
          <a:p>
            <a:endParaRPr lang="en-US" dirty="0"/>
          </a:p>
        </p:txBody>
      </p:sp>
      <p:sp>
        <p:nvSpPr>
          <p:cNvPr id="4" name="Slide Number Placeholder 3"/>
          <p:cNvSpPr>
            <a:spLocks noGrp="1"/>
          </p:cNvSpPr>
          <p:nvPr>
            <p:ph type="sldNum" sz="quarter" idx="5"/>
          </p:nvPr>
        </p:nvSpPr>
        <p:spPr/>
        <p:txBody>
          <a:bodyPr/>
          <a:lstStyle/>
          <a:p>
            <a:fld id="{1C667CE0-A7AA-477D-BF60-AEDE7DA9A7F6}" type="slidenum">
              <a:rPr lang="en-US" smtClean="0"/>
              <a:t>12</a:t>
            </a:fld>
            <a:endParaRPr lang="en-US"/>
          </a:p>
        </p:txBody>
      </p:sp>
    </p:spTree>
    <p:extLst>
      <p:ext uri="{BB962C8B-B14F-4D97-AF65-F5344CB8AC3E}">
        <p14:creationId xmlns:p14="http://schemas.microsoft.com/office/powerpoint/2010/main" val="32242762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Anto Subash created a .NET microservice template based on open-source ABP modules.</a:t>
            </a:r>
          </a:p>
          <a:p>
            <a:r>
              <a:rPr lang="en-US" dirty="0"/>
              <a:t>In this article he shows how to create an ABP microservice using his new dotnet template.</a:t>
            </a:r>
          </a:p>
          <a:p>
            <a:endParaRPr lang="en-US" dirty="0"/>
          </a:p>
          <a:p>
            <a:r>
              <a:rPr lang="en-US" dirty="0">
                <a:solidFill>
                  <a:schemeClr val="accent1">
                    <a:lumMod val="75000"/>
                  </a:schemeClr>
                </a:solidFill>
              </a:rPr>
              <a:t>https://blog.antosubash.com/posts/dotnet-microservice-template-with-abp</a:t>
            </a:r>
          </a:p>
          <a:p>
            <a:endParaRPr lang="en-US" dirty="0"/>
          </a:p>
        </p:txBody>
      </p:sp>
      <p:sp>
        <p:nvSpPr>
          <p:cNvPr id="4" name="Slide Number Placeholder 3"/>
          <p:cNvSpPr>
            <a:spLocks noGrp="1"/>
          </p:cNvSpPr>
          <p:nvPr>
            <p:ph type="sldNum" sz="quarter" idx="5"/>
          </p:nvPr>
        </p:nvSpPr>
        <p:spPr/>
        <p:txBody>
          <a:bodyPr/>
          <a:lstStyle/>
          <a:p>
            <a:fld id="{1C667CE0-A7AA-477D-BF60-AEDE7DA9A7F6}" type="slidenum">
              <a:rPr lang="en-US" smtClean="0"/>
              <a:t>13</a:t>
            </a:fld>
            <a:endParaRPr lang="en-US"/>
          </a:p>
        </p:txBody>
      </p:sp>
    </p:spTree>
    <p:extLst>
      <p:ext uri="{BB962C8B-B14F-4D97-AF65-F5344CB8AC3E}">
        <p14:creationId xmlns:p14="http://schemas.microsoft.com/office/powerpoint/2010/main" val="37381290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Sergei Gorlovetsky submitted 3 articles</a:t>
            </a:r>
            <a:r>
              <a:rPr lang="en-US"/>
              <a:t>. </a:t>
            </a:r>
            <a:endParaRPr lang="en-US" dirty="0"/>
          </a:p>
          <a:p>
            <a:r>
              <a:rPr lang="en-US" dirty="0"/>
              <a:t>Migrating legacy MS Access systems to the web platform can be a challenging task for many organizations. </a:t>
            </a:r>
          </a:p>
          <a:p>
            <a:r>
              <a:rPr lang="en-US" dirty="0"/>
              <a:t>Sergei is explaining the benefits of the ABP Framework when transforming your legacy application to the latest software technology.</a:t>
            </a:r>
          </a:p>
          <a:p>
            <a:endParaRPr lang="en-US" dirty="0"/>
          </a:p>
        </p:txBody>
      </p:sp>
      <p:sp>
        <p:nvSpPr>
          <p:cNvPr id="4" name="Slide Number Placeholder 3"/>
          <p:cNvSpPr>
            <a:spLocks noGrp="1"/>
          </p:cNvSpPr>
          <p:nvPr>
            <p:ph type="sldNum" sz="quarter" idx="5"/>
          </p:nvPr>
        </p:nvSpPr>
        <p:spPr/>
        <p:txBody>
          <a:bodyPr/>
          <a:lstStyle/>
          <a:p>
            <a:fld id="{1C667CE0-A7AA-477D-BF60-AEDE7DA9A7F6}" type="slidenum">
              <a:rPr lang="en-US" smtClean="0"/>
              <a:t>14</a:t>
            </a:fld>
            <a:endParaRPr lang="en-US"/>
          </a:p>
        </p:txBody>
      </p:sp>
    </p:spTree>
    <p:extLst>
      <p:ext uri="{BB962C8B-B14F-4D97-AF65-F5344CB8AC3E}">
        <p14:creationId xmlns:p14="http://schemas.microsoft.com/office/powerpoint/2010/main" val="16196078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article will help you to decide whether or not the ABP Framework is the right choice for your next .NET project.</a:t>
            </a:r>
          </a:p>
        </p:txBody>
      </p:sp>
      <p:sp>
        <p:nvSpPr>
          <p:cNvPr id="4" name="Slide Number Placeholder 3"/>
          <p:cNvSpPr>
            <a:spLocks noGrp="1"/>
          </p:cNvSpPr>
          <p:nvPr>
            <p:ph type="sldNum" sz="quarter" idx="5"/>
          </p:nvPr>
        </p:nvSpPr>
        <p:spPr/>
        <p:txBody>
          <a:bodyPr/>
          <a:lstStyle/>
          <a:p>
            <a:fld id="{1C667CE0-A7AA-477D-BF60-AEDE7DA9A7F6}" type="slidenum">
              <a:rPr lang="en-US" smtClean="0"/>
              <a:t>15</a:t>
            </a:fld>
            <a:endParaRPr lang="en-US"/>
          </a:p>
        </p:txBody>
      </p:sp>
    </p:spTree>
    <p:extLst>
      <p:ext uri="{BB962C8B-B14F-4D97-AF65-F5344CB8AC3E}">
        <p14:creationId xmlns:p14="http://schemas.microsoft.com/office/powerpoint/2010/main" val="158244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Explaining how ABP Framework offers a way to migrate from PowerBuilder to the latest web-based regarding scalability, flexibility, resilience, deployment speed, and testing efficiency.</a:t>
            </a:r>
          </a:p>
        </p:txBody>
      </p:sp>
      <p:sp>
        <p:nvSpPr>
          <p:cNvPr id="4" name="Slide Number Placeholder 3"/>
          <p:cNvSpPr>
            <a:spLocks noGrp="1"/>
          </p:cNvSpPr>
          <p:nvPr>
            <p:ph type="sldNum" sz="quarter" idx="5"/>
          </p:nvPr>
        </p:nvSpPr>
        <p:spPr/>
        <p:txBody>
          <a:bodyPr/>
          <a:lstStyle/>
          <a:p>
            <a:fld id="{1C667CE0-A7AA-477D-BF60-AEDE7DA9A7F6}" type="slidenum">
              <a:rPr lang="en-US" smtClean="0"/>
              <a:t>16</a:t>
            </a:fld>
            <a:endParaRPr lang="en-US"/>
          </a:p>
        </p:txBody>
      </p:sp>
    </p:spTree>
    <p:extLst>
      <p:ext uri="{BB962C8B-B14F-4D97-AF65-F5344CB8AC3E}">
        <p14:creationId xmlns:p14="http://schemas.microsoft.com/office/powerpoint/2010/main" val="2833759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Onur </a:t>
            </a:r>
            <a:r>
              <a:rPr lang="en-US" dirty="0" err="1"/>
              <a:t>Pıçakçı</a:t>
            </a:r>
            <a:r>
              <a:rPr lang="en-US" dirty="0"/>
              <a:t> submitted his first article to the community platform.</a:t>
            </a:r>
          </a:p>
          <a:p>
            <a:r>
              <a:rPr lang="en-US" dirty="0"/>
              <a:t>In this article, he explains how you can contribute to the open-source ABP Framework. </a:t>
            </a:r>
          </a:p>
          <a:p>
            <a:r>
              <a:rPr lang="en-US" dirty="0"/>
              <a:t>You will also learn how to contribute to an open source project, what are the standard rules, some git operations, etc.</a:t>
            </a:r>
          </a:p>
        </p:txBody>
      </p:sp>
      <p:sp>
        <p:nvSpPr>
          <p:cNvPr id="4" name="Slide Number Placeholder 3"/>
          <p:cNvSpPr>
            <a:spLocks noGrp="1"/>
          </p:cNvSpPr>
          <p:nvPr>
            <p:ph type="sldNum" sz="quarter" idx="5"/>
          </p:nvPr>
        </p:nvSpPr>
        <p:spPr/>
        <p:txBody>
          <a:bodyPr/>
          <a:lstStyle/>
          <a:p>
            <a:fld id="{1C667CE0-A7AA-477D-BF60-AEDE7DA9A7F6}" type="slidenum">
              <a:rPr lang="en-US" smtClean="0"/>
              <a:t>17</a:t>
            </a:fld>
            <a:endParaRPr lang="en-US"/>
          </a:p>
        </p:txBody>
      </p:sp>
    </p:spTree>
    <p:extLst>
      <p:ext uri="{BB962C8B-B14F-4D97-AF65-F5344CB8AC3E}">
        <p14:creationId xmlns:p14="http://schemas.microsoft.com/office/powerpoint/2010/main" val="35722588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Maliming  shows how to switch from modals to normal Razor Pages for create and update operations on a bookstore sample project.</a:t>
            </a:r>
          </a:p>
        </p:txBody>
      </p:sp>
      <p:sp>
        <p:nvSpPr>
          <p:cNvPr id="4" name="Slide Number Placeholder 3"/>
          <p:cNvSpPr>
            <a:spLocks noGrp="1"/>
          </p:cNvSpPr>
          <p:nvPr>
            <p:ph type="sldNum" sz="quarter" idx="5"/>
          </p:nvPr>
        </p:nvSpPr>
        <p:spPr/>
        <p:txBody>
          <a:bodyPr/>
          <a:lstStyle/>
          <a:p>
            <a:fld id="{1C667CE0-A7AA-477D-BF60-AEDE7DA9A7F6}" type="slidenum">
              <a:rPr lang="en-US" smtClean="0"/>
              <a:t>18</a:t>
            </a:fld>
            <a:endParaRPr lang="en-US"/>
          </a:p>
        </p:txBody>
      </p:sp>
    </p:spTree>
    <p:extLst>
      <p:ext uri="{BB962C8B-B14F-4D97-AF65-F5344CB8AC3E}">
        <p14:creationId xmlns:p14="http://schemas.microsoft.com/office/powerpoint/2010/main" val="38773202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blog post, we'll take a closer look at the key highlights of 2022 for ABP Framework, from major updates to achievements and the community insights. We are excited to share our progress with you and provide insights into how ABP Framework is helping .NET developers daily life.</a:t>
            </a:r>
          </a:p>
          <a:p>
            <a:endParaRPr lang="en-US" dirty="0"/>
          </a:p>
          <a:p>
            <a:r>
              <a:rPr lang="en-US" dirty="0"/>
              <a:t>https://blog.abp.io/abp/ABP-Year-Review-2022-Wrap-Up</a:t>
            </a:r>
          </a:p>
        </p:txBody>
      </p:sp>
      <p:sp>
        <p:nvSpPr>
          <p:cNvPr id="4" name="Slide Number Placeholder 3"/>
          <p:cNvSpPr>
            <a:spLocks noGrp="1"/>
          </p:cNvSpPr>
          <p:nvPr>
            <p:ph type="sldNum" sz="quarter" idx="5"/>
          </p:nvPr>
        </p:nvSpPr>
        <p:spPr/>
        <p:txBody>
          <a:bodyPr/>
          <a:lstStyle/>
          <a:p>
            <a:fld id="{1C667CE0-A7AA-477D-BF60-AEDE7DA9A7F6}" type="slidenum">
              <a:rPr lang="en-US" smtClean="0"/>
              <a:t>19</a:t>
            </a:fld>
            <a:endParaRPr lang="en-US"/>
          </a:p>
        </p:txBody>
      </p:sp>
    </p:spTree>
    <p:extLst>
      <p:ext uri="{BB962C8B-B14F-4D97-AF65-F5344CB8AC3E}">
        <p14:creationId xmlns:p14="http://schemas.microsoft.com/office/powerpoint/2010/main" val="2777109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000000"/>
                </a:solidFill>
                <a:effectLst/>
                <a:latin typeface="Calibri" panose="020F0502020204030204" pitchFamily="34" charset="0"/>
                <a:ea typeface="Times New Roman" panose="02020603050405020304" pitchFamily="18" charset="0"/>
              </a:rPr>
              <a:t>This version has been released with 31 contributors.</a:t>
            </a:r>
          </a:p>
          <a:p>
            <a:r>
              <a:rPr lang="en-US" sz="1200" dirty="0">
                <a:solidFill>
                  <a:srgbClr val="000000"/>
                </a:solidFill>
                <a:effectLst/>
                <a:latin typeface="Calibri" panose="020F0502020204030204" pitchFamily="34" charset="0"/>
                <a:ea typeface="Times New Roman" panose="02020603050405020304" pitchFamily="18" charset="0"/>
              </a:rPr>
              <a:t>Thanks to all developers who took part in this version.</a:t>
            </a:r>
          </a:p>
          <a:p>
            <a:r>
              <a:rPr lang="en-US" sz="1200" dirty="0">
                <a:solidFill>
                  <a:srgbClr val="000000"/>
                </a:solidFill>
                <a:effectLst/>
                <a:latin typeface="Calibri" panose="020F0502020204030204" pitchFamily="34" charset="0"/>
                <a:ea typeface="Times New Roman" panose="02020603050405020304" pitchFamily="18" charset="0"/>
              </a:rPr>
              <a:t>Hopefully, ABP v7.1 doesn't introduce any breaking changes.</a:t>
            </a:r>
          </a:p>
          <a:p>
            <a:endParaRPr lang="en-US" sz="1200" dirty="0">
              <a:solidFill>
                <a:srgbClr val="000000"/>
              </a:solidFill>
              <a:effectLst/>
              <a:latin typeface="Calibri" panose="020F0502020204030204" pitchFamily="34" charset="0"/>
              <a:ea typeface="Times New Roman" panose="02020603050405020304" pitchFamily="18" charset="0"/>
            </a:endParaRPr>
          </a:p>
          <a:p>
            <a:r>
              <a:rPr lang="en-US" dirty="0"/>
              <a:t>Every release of ABP includes improvements to performance, quality, stability, and ease of use of the APIs and libraries that make up the active and growing ABP ecosystem. </a:t>
            </a:r>
          </a:p>
          <a:p>
            <a:endParaRPr lang="en-US" sz="1200" dirty="0">
              <a:solidFill>
                <a:srgbClr val="000000"/>
              </a:solidFill>
              <a:effectLst/>
              <a:latin typeface="Calibri" panose="020F0502020204030204" pitchFamily="34" charset="0"/>
              <a:ea typeface="Times New Roman" panose="02020603050405020304" pitchFamily="18" charset="0"/>
            </a:endParaRPr>
          </a:p>
          <a:p>
            <a:r>
              <a:rPr lang="en-US" sz="1200" dirty="0">
                <a:solidFill>
                  <a:srgbClr val="000000"/>
                </a:solidFill>
                <a:effectLst/>
                <a:latin typeface="Calibri" panose="020F0502020204030204" pitchFamily="34" charset="0"/>
                <a:ea typeface="Times New Roman" panose="02020603050405020304" pitchFamily="18" charset="0"/>
              </a:rPr>
              <a:t>I will explain these in the next pages.</a:t>
            </a:r>
            <a:endParaRPr lang="en-US" dirty="0"/>
          </a:p>
        </p:txBody>
      </p:sp>
      <p:sp>
        <p:nvSpPr>
          <p:cNvPr id="4" name="Slide Number Placeholder 3"/>
          <p:cNvSpPr>
            <a:spLocks noGrp="1"/>
          </p:cNvSpPr>
          <p:nvPr>
            <p:ph type="sldNum" sz="quarter" idx="5"/>
          </p:nvPr>
        </p:nvSpPr>
        <p:spPr/>
        <p:txBody>
          <a:bodyPr/>
          <a:lstStyle/>
          <a:p>
            <a:fld id="{1C667CE0-A7AA-477D-BF60-AEDE7DA9A7F6}" type="slidenum">
              <a:rPr lang="en-US" smtClean="0"/>
              <a:t>2</a:t>
            </a:fld>
            <a:endParaRPr lang="en-US"/>
          </a:p>
        </p:txBody>
      </p:sp>
    </p:spTree>
    <p:extLst>
      <p:ext uri="{BB962C8B-B14F-4D97-AF65-F5344CB8AC3E}">
        <p14:creationId xmlns:p14="http://schemas.microsoft.com/office/powerpoint/2010/main" val="14154335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as ABP.io, sponsored NDC London 2023 (twenty-twenty-three), which is the most cosmopolitan developer conference in the center of Westminster, London, UK</a:t>
            </a:r>
          </a:p>
        </p:txBody>
      </p:sp>
      <p:sp>
        <p:nvSpPr>
          <p:cNvPr id="4" name="Slide Number Placeholder 3"/>
          <p:cNvSpPr>
            <a:spLocks noGrp="1"/>
          </p:cNvSpPr>
          <p:nvPr>
            <p:ph type="sldNum" sz="quarter" idx="5"/>
          </p:nvPr>
        </p:nvSpPr>
        <p:spPr/>
        <p:txBody>
          <a:bodyPr/>
          <a:lstStyle/>
          <a:p>
            <a:fld id="{1C667CE0-A7AA-477D-BF60-AEDE7DA9A7F6}" type="slidenum">
              <a:rPr lang="en-US" smtClean="0"/>
              <a:t>20</a:t>
            </a:fld>
            <a:endParaRPr lang="en-US"/>
          </a:p>
        </p:txBody>
      </p:sp>
    </p:spTree>
    <p:extLst>
      <p:ext uri="{BB962C8B-B14F-4D97-AF65-F5344CB8AC3E}">
        <p14:creationId xmlns:p14="http://schemas.microsoft.com/office/powerpoint/2010/main" val="32639063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NDC conferences feature a mix of practical hands-on workshops, in-depth technical sessions, and inspiring keynote speakers, and they attract a diverse group of attendees, including developers, managers, and thought leaders from a variety of industries.</a:t>
            </a:r>
          </a:p>
        </p:txBody>
      </p:sp>
      <p:sp>
        <p:nvSpPr>
          <p:cNvPr id="4" name="Slide Number Placeholder 3"/>
          <p:cNvSpPr>
            <a:spLocks noGrp="1"/>
          </p:cNvSpPr>
          <p:nvPr>
            <p:ph type="sldNum" sz="quarter" idx="5"/>
          </p:nvPr>
        </p:nvSpPr>
        <p:spPr/>
        <p:txBody>
          <a:bodyPr/>
          <a:lstStyle/>
          <a:p>
            <a:fld id="{1C667CE0-A7AA-477D-BF60-AEDE7DA9A7F6}" type="slidenum">
              <a:rPr lang="en-US" smtClean="0"/>
              <a:t>21</a:t>
            </a:fld>
            <a:endParaRPr lang="en-US"/>
          </a:p>
        </p:txBody>
      </p:sp>
    </p:spTree>
    <p:extLst>
      <p:ext uri="{BB962C8B-B14F-4D97-AF65-F5344CB8AC3E}">
        <p14:creationId xmlns:p14="http://schemas.microsoft.com/office/powerpoint/2010/main" val="10151223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met so many enthusiastic developers from around the globe. </a:t>
            </a:r>
          </a:p>
          <a:p>
            <a:r>
              <a:rPr lang="en-US" dirty="0"/>
              <a:t>It was great to see that the attendee count is back to before pandemic conditions.</a:t>
            </a:r>
          </a:p>
          <a:p>
            <a:endParaRPr lang="en-US" dirty="0"/>
          </a:p>
        </p:txBody>
      </p:sp>
      <p:sp>
        <p:nvSpPr>
          <p:cNvPr id="4" name="Slide Number Placeholder 3"/>
          <p:cNvSpPr>
            <a:spLocks noGrp="1"/>
          </p:cNvSpPr>
          <p:nvPr>
            <p:ph type="sldNum" sz="quarter" idx="5"/>
          </p:nvPr>
        </p:nvSpPr>
        <p:spPr/>
        <p:txBody>
          <a:bodyPr/>
          <a:lstStyle/>
          <a:p>
            <a:fld id="{1C667CE0-A7AA-477D-BF60-AEDE7DA9A7F6}" type="slidenum">
              <a:rPr lang="en-US" smtClean="0"/>
              <a:t>22</a:t>
            </a:fld>
            <a:endParaRPr lang="en-US"/>
          </a:p>
        </p:txBody>
      </p:sp>
    </p:spTree>
    <p:extLst>
      <p:ext uri="{BB962C8B-B14F-4D97-AF65-F5344CB8AC3E}">
        <p14:creationId xmlns:p14="http://schemas.microsoft.com/office/powerpoint/2010/main" val="10132588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 developers already know ABP and they mentioned about what they built with ABP.</a:t>
            </a:r>
          </a:p>
          <a:p>
            <a:r>
              <a:rPr lang="en-US" dirty="0"/>
              <a:t>Some of them have not heard about it. When they hear the capabilities of the framework, they were ready to use it on their next .NET web project.</a:t>
            </a:r>
          </a:p>
        </p:txBody>
      </p:sp>
      <p:sp>
        <p:nvSpPr>
          <p:cNvPr id="4" name="Slide Number Placeholder 3"/>
          <p:cNvSpPr>
            <a:spLocks noGrp="1"/>
          </p:cNvSpPr>
          <p:nvPr>
            <p:ph type="sldNum" sz="quarter" idx="5"/>
          </p:nvPr>
        </p:nvSpPr>
        <p:spPr/>
        <p:txBody>
          <a:bodyPr/>
          <a:lstStyle/>
          <a:p>
            <a:fld id="{1C667CE0-A7AA-477D-BF60-AEDE7DA9A7F6}" type="slidenum">
              <a:rPr lang="en-US" smtClean="0"/>
              <a:t>23</a:t>
            </a:fld>
            <a:endParaRPr lang="en-US"/>
          </a:p>
        </p:txBody>
      </p:sp>
    </p:spTree>
    <p:extLst>
      <p:ext uri="{BB962C8B-B14F-4D97-AF65-F5344CB8AC3E}">
        <p14:creationId xmlns:p14="http://schemas.microsoft.com/office/powerpoint/2010/main" val="13670904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made a raffle on our booth and gave a Meta Quest 2 virtual reality headset.</a:t>
            </a:r>
          </a:p>
          <a:p>
            <a:endParaRPr lang="en-US" dirty="0"/>
          </a:p>
          <a:p>
            <a:r>
              <a:rPr lang="en-US" dirty="0"/>
              <a:t>So that’s all from me!</a:t>
            </a:r>
          </a:p>
          <a:p>
            <a:endParaRPr lang="en-US" dirty="0"/>
          </a:p>
          <a:p>
            <a:r>
              <a:rPr lang="en-US" dirty="0"/>
              <a:t>Please try ABP v7.1 RC and provide feedback to help us make this version as stable as it is.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Thanks for being a part of this community!</a:t>
            </a:r>
          </a:p>
          <a:p>
            <a:endParaRPr lang="en-US" dirty="0"/>
          </a:p>
        </p:txBody>
      </p:sp>
      <p:sp>
        <p:nvSpPr>
          <p:cNvPr id="4" name="Slide Number Placeholder 3"/>
          <p:cNvSpPr>
            <a:spLocks noGrp="1"/>
          </p:cNvSpPr>
          <p:nvPr>
            <p:ph type="sldNum" sz="quarter" idx="5"/>
          </p:nvPr>
        </p:nvSpPr>
        <p:spPr/>
        <p:txBody>
          <a:bodyPr/>
          <a:lstStyle/>
          <a:p>
            <a:fld id="{1C667CE0-A7AA-477D-BF60-AEDE7DA9A7F6}" type="slidenum">
              <a:rPr lang="en-US" smtClean="0"/>
              <a:t>24</a:t>
            </a:fld>
            <a:endParaRPr lang="en-US"/>
          </a:p>
        </p:txBody>
      </p:sp>
    </p:spTree>
    <p:extLst>
      <p:ext uri="{BB962C8B-B14F-4D97-AF65-F5344CB8AC3E}">
        <p14:creationId xmlns:p14="http://schemas.microsoft.com/office/powerpoint/2010/main" val="1370854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As you know we have a single layer application template.</a:t>
            </a:r>
          </a:p>
          <a:p>
            <a:pPr marL="0" indent="0">
              <a:buFont typeface="Arial" panose="020B0604020202020204" pitchFamily="34" charset="0"/>
              <a:buNone/>
            </a:pPr>
            <a:r>
              <a:rPr lang="en-US" dirty="0"/>
              <a:t>And </a:t>
            </a:r>
            <a:r>
              <a:rPr lang="en-US" dirty="0" err="1"/>
              <a:t>noew</a:t>
            </a:r>
            <a:r>
              <a:rPr lang="en-US" dirty="0"/>
              <a:t> we added Blazor WASM into this template.</a:t>
            </a:r>
          </a:p>
        </p:txBody>
      </p:sp>
      <p:sp>
        <p:nvSpPr>
          <p:cNvPr id="4" name="Slide Number Placeholder 3"/>
          <p:cNvSpPr>
            <a:spLocks noGrp="1"/>
          </p:cNvSpPr>
          <p:nvPr>
            <p:ph type="sldNum" sz="quarter" idx="5"/>
          </p:nvPr>
        </p:nvSpPr>
        <p:spPr/>
        <p:txBody>
          <a:bodyPr/>
          <a:lstStyle/>
          <a:p>
            <a:fld id="{1C667CE0-A7AA-477D-BF60-AEDE7DA9A7F6}" type="slidenum">
              <a:rPr lang="en-US" smtClean="0"/>
              <a:t>3</a:t>
            </a:fld>
            <a:endParaRPr lang="en-US"/>
          </a:p>
        </p:txBody>
      </p:sp>
    </p:spTree>
    <p:extLst>
      <p:ext uri="{BB962C8B-B14F-4D97-AF65-F5344CB8AC3E}">
        <p14:creationId xmlns:p14="http://schemas.microsoft.com/office/powerpoint/2010/main" val="2311068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1 new interface and base class came with this version.</a:t>
            </a:r>
          </a:p>
          <a:p>
            <a:pPr marL="0" indent="0">
              <a:buFont typeface="Arial" panose="020B0604020202020204" pitchFamily="34" charset="0"/>
              <a:buNone/>
            </a:pPr>
            <a:r>
              <a:rPr lang="en-US" b="1" dirty="0">
                <a:effectLst/>
                <a:hlinkClick r:id="rId3"/>
              </a:rPr>
              <a:t>gdlcf88</a:t>
            </a:r>
            <a:r>
              <a:rPr lang="en-US" dirty="0"/>
              <a:t> is one of the fans of ABP and making good contributions.</a:t>
            </a:r>
            <a:endParaRPr lang="en-US" b="1" dirty="0">
              <a:effectLst/>
            </a:endParaRPr>
          </a:p>
          <a:p>
            <a:pPr marL="0" indent="0">
              <a:buFont typeface="Arial" panose="020B0604020202020204" pitchFamily="34" charset="0"/>
              <a:buNone/>
            </a:pPr>
            <a:endParaRPr lang="en-US" dirty="0"/>
          </a:p>
          <a:p>
            <a:pPr marL="0" indent="0">
              <a:buFont typeface="Arial" panose="020B0604020202020204" pitchFamily="34" charset="0"/>
              <a:buNone/>
            </a:pPr>
            <a:r>
              <a:rPr lang="en-US" dirty="0"/>
              <a:t>He added;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1" dirty="0" err="1"/>
              <a:t>IHasEntityVersion</a:t>
            </a:r>
            <a:r>
              <a:rPr lang="en-US" dirty="0"/>
              <a:t> interface added. This a standard interface for automatic versioning of your entities.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hlinkClick r:id="rId4"/>
              </a:rPr>
              <a:t>https://docs.abp.io/en/abp/7.1/Entities#versioning-entities</a:t>
            </a:r>
            <a:r>
              <a:rPr lang="en-US" dirty="0"/>
              <a:t> </a:t>
            </a:r>
          </a:p>
          <a:p>
            <a:pPr marL="171450" indent="-171450">
              <a:buFont typeface="Arial" panose="020B0604020202020204" pitchFamily="34" charset="0"/>
              <a:buChar char="•"/>
            </a:pPr>
            <a:r>
              <a:rPr lang="en-US" i="1" dirty="0" err="1"/>
              <a:t>EntitySynchronizer</a:t>
            </a:r>
            <a:r>
              <a:rPr lang="en-US" dirty="0"/>
              <a:t> base class. This’s a base class to automatically sync an entity's properties from a source entity.</a:t>
            </a:r>
          </a:p>
          <a:p>
            <a:pPr marL="628650" lvl="1" indent="-171450">
              <a:buFont typeface="Arial" panose="020B0604020202020204" pitchFamily="34" charset="0"/>
              <a:buChar char="•"/>
            </a:pPr>
            <a:r>
              <a:rPr lang="en-US" dirty="0">
                <a:hlinkClick r:id="rId5"/>
              </a:rPr>
              <a:t>https://docs.abp.io/en/abp/7.1/Distributed-Event-Bus#entity-synchronizer</a:t>
            </a:r>
            <a:r>
              <a:rPr lang="en-US" dirty="0"/>
              <a:t> </a:t>
            </a:r>
          </a:p>
          <a:p>
            <a:r>
              <a:rPr lang="en-US" dirty="0"/>
              <a:t> </a:t>
            </a:r>
          </a:p>
        </p:txBody>
      </p:sp>
      <p:sp>
        <p:nvSpPr>
          <p:cNvPr id="4" name="Slide Number Placeholder 3"/>
          <p:cNvSpPr>
            <a:spLocks noGrp="1"/>
          </p:cNvSpPr>
          <p:nvPr>
            <p:ph type="sldNum" sz="quarter" idx="5"/>
          </p:nvPr>
        </p:nvSpPr>
        <p:spPr/>
        <p:txBody>
          <a:bodyPr/>
          <a:lstStyle/>
          <a:p>
            <a:fld id="{1C667CE0-A7AA-477D-BF60-AEDE7DA9A7F6}" type="slidenum">
              <a:rPr lang="en-US" smtClean="0"/>
              <a:t>4</a:t>
            </a:fld>
            <a:endParaRPr lang="en-US"/>
          </a:p>
        </p:txBody>
      </p:sp>
    </p:spTree>
    <p:extLst>
      <p:ext uri="{BB962C8B-B14F-4D97-AF65-F5344CB8AC3E}">
        <p14:creationId xmlns:p14="http://schemas.microsoft.com/office/powerpoint/2010/main" val="910197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EF Core 7 introduced a new method called </a:t>
            </a:r>
            <a:r>
              <a:rPr lang="en-US" i="1" dirty="0" err="1"/>
              <a:t>ExecuteDeleteAsync</a:t>
            </a:r>
            <a:r>
              <a:rPr lang="en-US" dirty="0"/>
              <a:t> extension method</a:t>
            </a:r>
            <a:br>
              <a:rPr lang="en-US" dirty="0"/>
            </a:br>
            <a:r>
              <a:rPr lang="en-US" dirty="0">
                <a:hlinkClick r:id="rId3"/>
              </a:rPr>
              <a:t>https://learn.microsoft.com/en-us/ef/core/what-is-new/ef-core-7.0/whatsnew#basic-executedelete-examples</a:t>
            </a:r>
            <a:br>
              <a:rPr lang="en-US" dirty="0"/>
            </a:br>
            <a:r>
              <a:rPr lang="en-US" dirty="0"/>
              <a:t>This method immediately deletes all entities of a </a:t>
            </a:r>
            <a:r>
              <a:rPr lang="en-US" i="1" dirty="0" err="1"/>
              <a:t>DbSet</a:t>
            </a:r>
            <a:r>
              <a:rPr lang="en-US" dirty="0"/>
              <a:t>.</a:t>
            </a:r>
            <a:br>
              <a:rPr lang="en-US" dirty="0"/>
            </a:br>
            <a:r>
              <a:rPr lang="en-US" dirty="0"/>
              <a:t>This is useful for bulk deletion when you want to delete many rows at the same time.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added a method corresponding to this method in the ABP Framework.</a:t>
            </a:r>
          </a:p>
          <a:p>
            <a:pPr marL="0" indent="0">
              <a:buFont typeface="Arial" panose="020B0604020202020204" pitchFamily="34" charset="0"/>
              <a:buNone/>
            </a:pPr>
            <a:r>
              <a:rPr lang="en-US" dirty="0"/>
              <a:t>It’s called </a:t>
            </a:r>
            <a:r>
              <a:rPr lang="en-US" i="1" dirty="0" err="1"/>
              <a:t>DeleteDirectAsync</a:t>
            </a:r>
            <a:r>
              <a:rPr lang="en-US" dirty="0"/>
              <a:t> method to the </a:t>
            </a:r>
            <a:r>
              <a:rPr lang="en-US" i="1" dirty="0" err="1"/>
              <a:t>IRepository</a:t>
            </a:r>
            <a:r>
              <a:rPr lang="en-US" dirty="0"/>
              <a:t> interface. </a:t>
            </a:r>
          </a:p>
          <a:p>
            <a:pPr marL="0" indent="0">
              <a:buFont typeface="Arial" panose="020B0604020202020204" pitchFamily="34" charset="0"/>
              <a:buNone/>
            </a:pPr>
            <a:r>
              <a:rPr lang="en-US" dirty="0"/>
              <a:t>It directly deletes entities from database, without fetching them.</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1C667CE0-A7AA-477D-BF60-AEDE7DA9A7F6}" type="slidenum">
              <a:rPr lang="en-US" smtClean="0"/>
              <a:t>5</a:t>
            </a:fld>
            <a:endParaRPr lang="en-US"/>
          </a:p>
        </p:txBody>
      </p:sp>
    </p:spTree>
    <p:extLst>
      <p:ext uri="{BB962C8B-B14F-4D97-AF65-F5344CB8AC3E}">
        <p14:creationId xmlns:p14="http://schemas.microsoft.com/office/powerpoint/2010/main" val="2724341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As you know you can use the ASP.NET Core’s </a:t>
            </a:r>
            <a:r>
              <a:rPr lang="en-US" dirty="0" err="1">
                <a:hlinkClick r:id="rId3"/>
              </a:rPr>
              <a:t>IWebHostEnvironment</a:t>
            </a:r>
            <a:r>
              <a:rPr lang="en-US" dirty="0"/>
              <a:t> or </a:t>
            </a:r>
            <a:r>
              <a:rPr lang="en-US" dirty="0" err="1">
                <a:hlinkClick r:id="rId4"/>
              </a:rPr>
              <a:t>IWebAssemblyHostEnvironment</a:t>
            </a:r>
            <a:r>
              <a:rPr lang="en-US" dirty="0"/>
              <a:t> interfaces in your startup application. But when you want to access this information from a middle project like class libraries, you cannot use these interfaces.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For this purpose we added </a:t>
            </a:r>
            <a:r>
              <a:rPr lang="en-US" i="1" dirty="0" err="1"/>
              <a:t>IAbpHostEnvironment</a:t>
            </a:r>
            <a:r>
              <a:rPr lang="en-US" i="1"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interface helps to get the active hosting environment information like </a:t>
            </a:r>
            <a:r>
              <a:rPr lang="en-US" i="1" dirty="0" err="1"/>
              <a:t>WebRootPath</a:t>
            </a:r>
            <a:r>
              <a:rPr lang="en-US" dirty="0"/>
              <a:t>, base address for the application so on. </a:t>
            </a:r>
          </a:p>
        </p:txBody>
      </p:sp>
      <p:sp>
        <p:nvSpPr>
          <p:cNvPr id="4" name="Slide Number Placeholder 3"/>
          <p:cNvSpPr>
            <a:spLocks noGrp="1"/>
          </p:cNvSpPr>
          <p:nvPr>
            <p:ph type="sldNum" sz="quarter" idx="5"/>
          </p:nvPr>
        </p:nvSpPr>
        <p:spPr/>
        <p:txBody>
          <a:bodyPr/>
          <a:lstStyle/>
          <a:p>
            <a:fld id="{1C667CE0-A7AA-477D-BF60-AEDE7DA9A7F6}" type="slidenum">
              <a:rPr lang="en-US" smtClean="0"/>
              <a:t>6</a:t>
            </a:fld>
            <a:endParaRPr lang="en-US"/>
          </a:p>
        </p:txBody>
      </p:sp>
    </p:spTree>
    <p:extLst>
      <p:ext uri="{BB962C8B-B14F-4D97-AF65-F5344CB8AC3E}">
        <p14:creationId xmlns:p14="http://schemas.microsoft.com/office/powerpoint/2010/main" val="1764491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err="1"/>
              <a:t>Dockerfiles</a:t>
            </a:r>
            <a:r>
              <a:rPr lang="en-US" dirty="0"/>
              <a:t> and helm-charts have been added and image build scripts have been updated on </a:t>
            </a:r>
            <a:r>
              <a:rPr lang="en-US" dirty="0" err="1"/>
              <a:t>eShopOnAbp</a:t>
            </a:r>
            <a:r>
              <a:rPr lang="en-US" dirty="0"/>
              <a:t> project.</a:t>
            </a:r>
            <a:endParaRPr lang="en-US" i="1" dirty="0"/>
          </a:p>
        </p:txBody>
      </p:sp>
      <p:sp>
        <p:nvSpPr>
          <p:cNvPr id="4" name="Slide Number Placeholder 3"/>
          <p:cNvSpPr>
            <a:spLocks noGrp="1"/>
          </p:cNvSpPr>
          <p:nvPr>
            <p:ph type="sldNum" sz="quarter" idx="5"/>
          </p:nvPr>
        </p:nvSpPr>
        <p:spPr/>
        <p:txBody>
          <a:bodyPr/>
          <a:lstStyle/>
          <a:p>
            <a:fld id="{1C667CE0-A7AA-477D-BF60-AEDE7DA9A7F6}" type="slidenum">
              <a:rPr lang="en-US" smtClean="0"/>
              <a:t>7</a:t>
            </a:fld>
            <a:endParaRPr lang="en-US"/>
          </a:p>
        </p:txBody>
      </p:sp>
    </p:spTree>
    <p:extLst>
      <p:ext uri="{BB962C8B-B14F-4D97-AF65-F5344CB8AC3E}">
        <p14:creationId xmlns:p14="http://schemas.microsoft.com/office/powerpoint/2010/main" val="447002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Referral Links have been added to CMS Kit comments. You can specify common referral links (such as "</a:t>
            </a:r>
            <a:r>
              <a:rPr lang="en-US" dirty="0" err="1"/>
              <a:t>nofollow</a:t>
            </a:r>
            <a:r>
              <a:rPr lang="en-US" dirty="0"/>
              <a:t>" and "</a:t>
            </a:r>
            <a:r>
              <a:rPr lang="en-US" dirty="0" err="1"/>
              <a:t>noreferrer</a:t>
            </a:r>
            <a:r>
              <a:rPr lang="en-US" dirty="0"/>
              <a:t>") for links in the comments. </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err="1"/>
              <a:t>ReCaptcha</a:t>
            </a:r>
            <a:r>
              <a:rPr lang="en-US" dirty="0"/>
              <a:t> verification has been added to CMS Kit comments. You can enable it to protect your comments section against bots.. </a:t>
            </a:r>
            <a:r>
              <a:rPr lang="en-US" i="1" dirty="0"/>
              <a:t>https://docs.abp.io/en/abp/7.1/Modules/Cms-Kit/Comments#options </a:t>
            </a:r>
            <a:br>
              <a:rPr lang="en-US" dirty="0"/>
            </a:br>
            <a:endParaRPr lang="en-US" dirty="0"/>
          </a:p>
          <a:p>
            <a:pPr marL="171450" indent="-171450">
              <a:buFont typeface="Arial" panose="020B0604020202020204" pitchFamily="34" charset="0"/>
              <a:buChar char="•"/>
            </a:pPr>
            <a:r>
              <a:rPr lang="en-US" dirty="0"/>
              <a:t>ABP provides a caching layer for performance concerns. However, at development time, caching can be disadvantageous. Therefore, the cache durations have been reduced to appropriate times.</a:t>
            </a:r>
            <a:br>
              <a:rPr lang="en-US" dirty="0"/>
            </a:br>
            <a:r>
              <a:rPr lang="en-US" i="1" dirty="0"/>
              <a:t>https://github.com/abpframework/abp/pull/14842</a:t>
            </a:r>
          </a:p>
        </p:txBody>
      </p:sp>
      <p:sp>
        <p:nvSpPr>
          <p:cNvPr id="4" name="Slide Number Placeholder 3"/>
          <p:cNvSpPr>
            <a:spLocks noGrp="1"/>
          </p:cNvSpPr>
          <p:nvPr>
            <p:ph type="sldNum" sz="quarter" idx="5"/>
          </p:nvPr>
        </p:nvSpPr>
        <p:spPr/>
        <p:txBody>
          <a:bodyPr/>
          <a:lstStyle/>
          <a:p>
            <a:fld id="{1C667CE0-A7AA-477D-BF60-AEDE7DA9A7F6}" type="slidenum">
              <a:rPr lang="en-US" smtClean="0"/>
              <a:t>8</a:t>
            </a:fld>
            <a:endParaRPr lang="en-US"/>
          </a:p>
        </p:txBody>
      </p:sp>
    </p:spTree>
    <p:extLst>
      <p:ext uri="{BB962C8B-B14F-4D97-AF65-F5344CB8AC3E}">
        <p14:creationId xmlns:p14="http://schemas.microsoft.com/office/powerpoint/2010/main" val="3052586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a:t>
            </a:r>
            <a:r>
              <a:rPr lang="en-US" dirty="0">
                <a:hlinkClick r:id="rId3"/>
              </a:rPr>
              <a:t>Application (Single Layer) Startup Template</a:t>
            </a:r>
            <a:r>
              <a:rPr lang="en-US" dirty="0"/>
              <a:t>  came with v5.2.</a:t>
            </a:r>
          </a:p>
          <a:p>
            <a:pPr marL="0" indent="0">
              <a:buFont typeface="Arial" panose="020B0604020202020204" pitchFamily="34" charset="0"/>
              <a:buNone/>
            </a:pPr>
            <a:r>
              <a:rPr lang="en-US" dirty="0"/>
              <a:t>And 3 UI frameworks were supported: Angular, Blazor Server, and MVC.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this version, we've added the Blazor WASM option to the </a:t>
            </a:r>
            <a:r>
              <a:rPr lang="en-US" b="1" dirty="0"/>
              <a:t>Single Layer Startup </a:t>
            </a:r>
            <a:r>
              <a:rPr lang="en-US" b="0" dirty="0"/>
              <a:t>template</a:t>
            </a:r>
            <a:r>
              <a:rPr lang="en-US" dirty="0"/>
              <a:t>. </a:t>
            </a:r>
          </a:p>
          <a:p>
            <a:pPr marL="0" indent="0">
              <a:buFont typeface="Arial" panose="020B0604020202020204" pitchFamily="34" charset="0"/>
              <a:buNone/>
            </a:pPr>
            <a:r>
              <a:rPr lang="en-US" dirty="0"/>
              <a:t>It has still 3 projects (Blazor, Host, and Contracts) but hosted within a single host project.</a:t>
            </a:r>
            <a:endParaRPr lang="en-US" i="1" dirty="0"/>
          </a:p>
        </p:txBody>
      </p:sp>
      <p:sp>
        <p:nvSpPr>
          <p:cNvPr id="4" name="Slide Number Placeholder 3"/>
          <p:cNvSpPr>
            <a:spLocks noGrp="1"/>
          </p:cNvSpPr>
          <p:nvPr>
            <p:ph type="sldNum" sz="quarter" idx="5"/>
          </p:nvPr>
        </p:nvSpPr>
        <p:spPr/>
        <p:txBody>
          <a:bodyPr/>
          <a:lstStyle/>
          <a:p>
            <a:fld id="{1C667CE0-A7AA-477D-BF60-AEDE7DA9A7F6}" type="slidenum">
              <a:rPr lang="en-US" smtClean="0"/>
              <a:t>9</a:t>
            </a:fld>
            <a:endParaRPr lang="en-US"/>
          </a:p>
        </p:txBody>
      </p:sp>
    </p:spTree>
    <p:extLst>
      <p:ext uri="{BB962C8B-B14F-4D97-AF65-F5344CB8AC3E}">
        <p14:creationId xmlns:p14="http://schemas.microsoft.com/office/powerpoint/2010/main" val="18363459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aşlık Slaydı">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8373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385960"/>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blog.abp.io/abp/ABP.IO-Platform-7.1-RC-Has-Been-Published"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hyperlink" Target="https://www.udemy.com/course/build-todo-web-application-with-abp-framework/"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hyperlink" Target="https://www.udemy.com/course/build-a-single-layer-todo-web-application-with-abp-framework/"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community.abp.io/posts/.net-microservice-template-with-abp-53r52ryy"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hyperlink" Target="https://community.abp.io/posts/why-abp-framework-is-one-of-the-best-tools-for-migration-from-legacy-ms-access-systems-to-latest-web-app-7l39eof0" TargetMode="Externa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hyperlink" Target="https://decision-tree-technology.medium.com/abp-framework-5-steps-go-no-go-decision-tree-2f5ffc3f543d"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community.abp.io/posts/migration-of-legacy-power-builder-systems-to-latest-web-platform-with-abp-framework-pxyypj85" TargetMode="Externa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hyperlink" Target="https://community.abp.io/posts/how-to-contribute-to-abp-framework-46dvzzvj"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hyperlink" Target="https://community.abp.io/posts/converting-createedit-modal-to-page-4ps5v60m"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hyperlink" Target="https://blog.abp.io/abp/ABP-Year-Review-2022-Wrap-Up"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Başlık 1">
            <a:extLst>
              <a:ext uri="{FF2B5EF4-FFF2-40B4-BE49-F238E27FC236}">
                <a16:creationId xmlns:a16="http://schemas.microsoft.com/office/drawing/2014/main" id="{9BD16E2D-1FA0-425A-8242-BB1D1004E11E}"/>
              </a:ext>
            </a:extLst>
          </p:cNvPr>
          <p:cNvSpPr txBox="1">
            <a:spLocks/>
          </p:cNvSpPr>
          <p:nvPr/>
        </p:nvSpPr>
        <p:spPr>
          <a:xfrm>
            <a:off x="0" y="359935"/>
            <a:ext cx="12192000" cy="7227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00000"/>
              </a:lnSpc>
            </a:pPr>
            <a:r>
              <a:rPr lang="en-US" b="1" dirty="0">
                <a:solidFill>
                  <a:srgbClr val="3E9FCB"/>
                </a:solidFill>
              </a:rPr>
              <a:t>ABP 7.1 RC Version Released</a:t>
            </a:r>
            <a:endParaRPr lang="tr-TR" b="1" dirty="0">
              <a:solidFill>
                <a:srgbClr val="3E9FCB"/>
              </a:solidFill>
            </a:endParaRPr>
          </a:p>
        </p:txBody>
      </p:sp>
      <p:sp>
        <p:nvSpPr>
          <p:cNvPr id="10" name="TextBox 9">
            <a:extLst>
              <a:ext uri="{FF2B5EF4-FFF2-40B4-BE49-F238E27FC236}">
                <a16:creationId xmlns:a16="http://schemas.microsoft.com/office/drawing/2014/main" id="{B717B704-B8D8-4462-A297-94A26D462AA9}"/>
              </a:ext>
            </a:extLst>
          </p:cNvPr>
          <p:cNvSpPr txBox="1"/>
          <p:nvPr/>
        </p:nvSpPr>
        <p:spPr>
          <a:xfrm>
            <a:off x="685896" y="1690062"/>
            <a:ext cx="11256064" cy="3477875"/>
          </a:xfrm>
          <a:prstGeom prst="rect">
            <a:avLst/>
          </a:prstGeom>
          <a:noFill/>
        </p:spPr>
        <p:txBody>
          <a:bodyPr wrap="square">
            <a:spAutoFit/>
          </a:bodyPr>
          <a:lstStyle/>
          <a:p>
            <a:pPr marL="457200" indent="-457200">
              <a:buFont typeface="Wingdings" panose="05000000000000000000" pitchFamily="2" charset="2"/>
              <a:buChar char="§"/>
            </a:pPr>
            <a:r>
              <a:rPr lang="en-US" sz="3200" dirty="0"/>
              <a:t>ABP 7.1-RC2 version released. </a:t>
            </a:r>
            <a:br>
              <a:rPr lang="en-US" sz="3200" dirty="0"/>
            </a:br>
            <a:r>
              <a:rPr lang="en-US" sz="2800" dirty="0">
                <a:hlinkClick r:id="rId4"/>
              </a:rPr>
              <a:t>https://blog.abp.io/abp/ABP.IO-Platform-7.1-RC-Has-Been-Published</a:t>
            </a:r>
            <a:r>
              <a:rPr lang="en-US" sz="2800" dirty="0"/>
              <a:t> </a:t>
            </a:r>
          </a:p>
          <a:p>
            <a:pPr marL="457200" indent="-457200">
              <a:buFont typeface="Wingdings" panose="05000000000000000000" pitchFamily="2" charset="2"/>
              <a:buChar char="§"/>
            </a:pPr>
            <a:endParaRPr lang="en-US" sz="3200" dirty="0"/>
          </a:p>
          <a:p>
            <a:pPr marL="457200" indent="-457200">
              <a:buFont typeface="Wingdings" panose="05000000000000000000" pitchFamily="2" charset="2"/>
              <a:buChar char="§"/>
            </a:pPr>
            <a:r>
              <a:rPr lang="en-US" sz="3200" dirty="0"/>
              <a:t>This version comes with .NET 7.0.100, Angular 15.0.1</a:t>
            </a:r>
          </a:p>
          <a:p>
            <a:pPr marL="457200" indent="-457200">
              <a:buFont typeface="Wingdings" panose="05000000000000000000" pitchFamily="2" charset="2"/>
              <a:buChar char="§"/>
            </a:pPr>
            <a:endParaRPr lang="en-US" sz="3200" dirty="0"/>
          </a:p>
          <a:p>
            <a:pPr marL="457200" indent="-457200">
              <a:buFont typeface="Wingdings" panose="05000000000000000000" pitchFamily="2" charset="2"/>
              <a:buChar char="§"/>
            </a:pPr>
            <a:r>
              <a:rPr lang="en-US" sz="3200" dirty="0"/>
              <a:t>The stable version is planned to be released on </a:t>
            </a:r>
            <a:r>
              <a:rPr lang="en-US" sz="3200" b="1" dirty="0"/>
              <a:t>March 07, 2023</a:t>
            </a:r>
          </a:p>
          <a:p>
            <a:pPr marL="457200" indent="-457200">
              <a:buFont typeface="Wingdings" panose="05000000000000000000" pitchFamily="2" charset="2"/>
              <a:buChar char="§"/>
            </a:pPr>
            <a:endParaRPr lang="en-US" sz="3200" dirty="0"/>
          </a:p>
        </p:txBody>
      </p:sp>
    </p:spTree>
    <p:extLst>
      <p:ext uri="{BB962C8B-B14F-4D97-AF65-F5344CB8AC3E}">
        <p14:creationId xmlns:p14="http://schemas.microsoft.com/office/powerpoint/2010/main" val="1940539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Başlık 1">
            <a:extLst>
              <a:ext uri="{FF2B5EF4-FFF2-40B4-BE49-F238E27FC236}">
                <a16:creationId xmlns:a16="http://schemas.microsoft.com/office/drawing/2014/main" id="{D9A15496-2FA9-4F67-8B7A-B14512F969ED}"/>
              </a:ext>
            </a:extLst>
          </p:cNvPr>
          <p:cNvSpPr txBox="1">
            <a:spLocks/>
          </p:cNvSpPr>
          <p:nvPr/>
        </p:nvSpPr>
        <p:spPr>
          <a:xfrm>
            <a:off x="0" y="140846"/>
            <a:ext cx="12192000" cy="7227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00000"/>
              </a:lnSpc>
            </a:pPr>
            <a:r>
              <a:rPr lang="en-US" b="1" dirty="0">
                <a:solidFill>
                  <a:srgbClr val="3E9FCB"/>
                </a:solidFill>
              </a:rPr>
              <a:t>What’s new with ABP Commercial 7.1</a:t>
            </a:r>
            <a:endParaRPr lang="tr-TR" b="1" dirty="0">
              <a:solidFill>
                <a:srgbClr val="3E9FCB"/>
              </a:solidFill>
            </a:endParaRPr>
          </a:p>
        </p:txBody>
      </p:sp>
      <p:sp>
        <p:nvSpPr>
          <p:cNvPr id="8" name="TextBox 7">
            <a:extLst>
              <a:ext uri="{FF2B5EF4-FFF2-40B4-BE49-F238E27FC236}">
                <a16:creationId xmlns:a16="http://schemas.microsoft.com/office/drawing/2014/main" id="{AD64BC3C-802D-497D-8901-1938074B8A07}"/>
              </a:ext>
            </a:extLst>
          </p:cNvPr>
          <p:cNvSpPr txBox="1"/>
          <p:nvPr/>
        </p:nvSpPr>
        <p:spPr>
          <a:xfrm>
            <a:off x="3185652" y="1913848"/>
            <a:ext cx="9006348" cy="2554545"/>
          </a:xfrm>
          <a:prstGeom prst="rect">
            <a:avLst/>
          </a:prstGeom>
          <a:noFill/>
        </p:spPr>
        <p:txBody>
          <a:bodyPr wrap="square">
            <a:spAutoFit/>
          </a:bodyPr>
          <a:lstStyle/>
          <a:p>
            <a:r>
              <a:rPr lang="en-US" sz="4000" dirty="0"/>
              <a:t>Added </a:t>
            </a:r>
          </a:p>
          <a:p>
            <a:r>
              <a:rPr lang="en-US" sz="4000" b="1" dirty="0"/>
              <a:t>MAUI Blazor </a:t>
            </a:r>
          </a:p>
          <a:p>
            <a:r>
              <a:rPr lang="en-US" sz="4000" dirty="0"/>
              <a:t>code generation support to</a:t>
            </a:r>
          </a:p>
          <a:p>
            <a:r>
              <a:rPr lang="en-US" sz="4000" b="1" dirty="0"/>
              <a:t>ABP Suite</a:t>
            </a:r>
          </a:p>
        </p:txBody>
      </p:sp>
      <p:pic>
        <p:nvPicPr>
          <p:cNvPr id="3" name="Picture 2">
            <a:extLst>
              <a:ext uri="{FF2B5EF4-FFF2-40B4-BE49-F238E27FC236}">
                <a16:creationId xmlns:a16="http://schemas.microsoft.com/office/drawing/2014/main" id="{C4A10671-C1C4-44A4-8DAE-FE953C3D4543}"/>
              </a:ext>
            </a:extLst>
          </p:cNvPr>
          <p:cNvPicPr>
            <a:picLocks noChangeAspect="1"/>
          </p:cNvPicPr>
          <p:nvPr/>
        </p:nvPicPr>
        <p:blipFill>
          <a:blip r:embed="rId4"/>
          <a:stretch>
            <a:fillRect/>
          </a:stretch>
        </p:blipFill>
        <p:spPr>
          <a:xfrm>
            <a:off x="1418545" y="2374260"/>
            <a:ext cx="1417650" cy="1633723"/>
          </a:xfrm>
          <a:prstGeom prst="rect">
            <a:avLst/>
          </a:prstGeom>
        </p:spPr>
      </p:pic>
    </p:spTree>
    <p:extLst>
      <p:ext uri="{BB962C8B-B14F-4D97-AF65-F5344CB8AC3E}">
        <p14:creationId xmlns:p14="http://schemas.microsoft.com/office/powerpoint/2010/main" val="2923694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Başlık 1">
            <a:extLst>
              <a:ext uri="{FF2B5EF4-FFF2-40B4-BE49-F238E27FC236}">
                <a16:creationId xmlns:a16="http://schemas.microsoft.com/office/drawing/2014/main" id="{D9A15496-2FA9-4F67-8B7A-B14512F969ED}"/>
              </a:ext>
            </a:extLst>
          </p:cNvPr>
          <p:cNvSpPr txBox="1">
            <a:spLocks/>
          </p:cNvSpPr>
          <p:nvPr/>
        </p:nvSpPr>
        <p:spPr>
          <a:xfrm>
            <a:off x="0" y="140846"/>
            <a:ext cx="12192000" cy="7227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00000"/>
              </a:lnSpc>
            </a:pPr>
            <a:r>
              <a:rPr lang="en-US" b="1" dirty="0">
                <a:solidFill>
                  <a:srgbClr val="3E9FCB"/>
                </a:solidFill>
              </a:rPr>
              <a:t>What’s new with ABP Commercial 7.1</a:t>
            </a:r>
            <a:endParaRPr lang="tr-TR" b="1" dirty="0">
              <a:solidFill>
                <a:srgbClr val="3E9FCB"/>
              </a:solidFill>
            </a:endParaRPr>
          </a:p>
        </p:txBody>
      </p:sp>
      <p:sp>
        <p:nvSpPr>
          <p:cNvPr id="8" name="TextBox 7">
            <a:extLst>
              <a:ext uri="{FF2B5EF4-FFF2-40B4-BE49-F238E27FC236}">
                <a16:creationId xmlns:a16="http://schemas.microsoft.com/office/drawing/2014/main" id="{AD64BC3C-802D-497D-8901-1938074B8A07}"/>
              </a:ext>
            </a:extLst>
          </p:cNvPr>
          <p:cNvSpPr txBox="1"/>
          <p:nvPr/>
        </p:nvSpPr>
        <p:spPr>
          <a:xfrm>
            <a:off x="2194344" y="1559582"/>
            <a:ext cx="7803311" cy="1323439"/>
          </a:xfrm>
          <a:prstGeom prst="rect">
            <a:avLst/>
          </a:prstGeom>
          <a:noFill/>
        </p:spPr>
        <p:txBody>
          <a:bodyPr wrap="square">
            <a:spAutoFit/>
          </a:bodyPr>
          <a:lstStyle/>
          <a:p>
            <a:r>
              <a:rPr lang="en-US" sz="4000" b="1" dirty="0"/>
              <a:t>Write the username of the target tenant’s user when impersonating</a:t>
            </a:r>
          </a:p>
        </p:txBody>
      </p:sp>
      <p:pic>
        <p:nvPicPr>
          <p:cNvPr id="5" name="Picture 4">
            <a:extLst>
              <a:ext uri="{FF2B5EF4-FFF2-40B4-BE49-F238E27FC236}">
                <a16:creationId xmlns:a16="http://schemas.microsoft.com/office/drawing/2014/main" id="{7D3E477A-A1C3-4BB6-9DA4-A74E780A6D77}"/>
              </a:ext>
            </a:extLst>
          </p:cNvPr>
          <p:cNvPicPr>
            <a:picLocks noChangeAspect="1"/>
          </p:cNvPicPr>
          <p:nvPr/>
        </p:nvPicPr>
        <p:blipFill>
          <a:blip r:embed="rId4"/>
          <a:stretch>
            <a:fillRect/>
          </a:stretch>
        </p:blipFill>
        <p:spPr>
          <a:xfrm>
            <a:off x="1157198" y="3055955"/>
            <a:ext cx="3363044" cy="2779659"/>
          </a:xfrm>
          <a:prstGeom prst="rect">
            <a:avLst/>
          </a:prstGeom>
        </p:spPr>
      </p:pic>
      <p:sp>
        <p:nvSpPr>
          <p:cNvPr id="9" name="TextBox 8">
            <a:extLst>
              <a:ext uri="{FF2B5EF4-FFF2-40B4-BE49-F238E27FC236}">
                <a16:creationId xmlns:a16="http://schemas.microsoft.com/office/drawing/2014/main" id="{D87FF5E7-DA74-4B5C-BA7C-4FAD341FF3A7}"/>
              </a:ext>
            </a:extLst>
          </p:cNvPr>
          <p:cNvSpPr txBox="1"/>
          <p:nvPr/>
        </p:nvSpPr>
        <p:spPr>
          <a:xfrm>
            <a:off x="4460867" y="3974980"/>
            <a:ext cx="609898" cy="923330"/>
          </a:xfrm>
          <a:prstGeom prst="rect">
            <a:avLst/>
          </a:prstGeom>
          <a:noFill/>
        </p:spPr>
        <p:txBody>
          <a:bodyPr wrap="square">
            <a:spAutoFit/>
          </a:bodyPr>
          <a:lstStyle/>
          <a:p>
            <a:r>
              <a:rPr lang="en-US" sz="5400" b="1" dirty="0">
                <a:solidFill>
                  <a:schemeClr val="tx1">
                    <a:lumMod val="95000"/>
                    <a:lumOff val="5000"/>
                  </a:schemeClr>
                </a:solidFill>
              </a:rPr>
              <a:t>&gt;</a:t>
            </a:r>
            <a:endParaRPr lang="en-US" sz="5400" dirty="0">
              <a:solidFill>
                <a:schemeClr val="tx1">
                  <a:lumMod val="95000"/>
                  <a:lumOff val="5000"/>
                </a:schemeClr>
              </a:solidFill>
            </a:endParaRPr>
          </a:p>
        </p:txBody>
      </p:sp>
      <p:pic>
        <p:nvPicPr>
          <p:cNvPr id="4" name="Picture 3">
            <a:extLst>
              <a:ext uri="{FF2B5EF4-FFF2-40B4-BE49-F238E27FC236}">
                <a16:creationId xmlns:a16="http://schemas.microsoft.com/office/drawing/2014/main" id="{E9B2C1B8-56A1-4331-AD0B-A6B4EAB6F47D}"/>
              </a:ext>
            </a:extLst>
          </p:cNvPr>
          <p:cNvPicPr>
            <a:picLocks noChangeAspect="1"/>
          </p:cNvPicPr>
          <p:nvPr/>
        </p:nvPicPr>
        <p:blipFill>
          <a:blip r:embed="rId5"/>
          <a:stretch>
            <a:fillRect/>
          </a:stretch>
        </p:blipFill>
        <p:spPr>
          <a:xfrm>
            <a:off x="5070765" y="3055955"/>
            <a:ext cx="6638095" cy="2779659"/>
          </a:xfrm>
          <a:prstGeom prst="rect">
            <a:avLst/>
          </a:prstGeom>
        </p:spPr>
      </p:pic>
    </p:spTree>
    <p:extLst>
      <p:ext uri="{BB962C8B-B14F-4D97-AF65-F5344CB8AC3E}">
        <p14:creationId xmlns:p14="http://schemas.microsoft.com/office/powerpoint/2010/main" val="719826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8C2D446-9ECA-4712-9F1E-CE7CC8B05C97}"/>
              </a:ext>
            </a:extLst>
          </p:cNvPr>
          <p:cNvSpPr txBox="1">
            <a:spLocks/>
          </p:cNvSpPr>
          <p:nvPr/>
        </p:nvSpPr>
        <p:spPr>
          <a:xfrm>
            <a:off x="0" y="79716"/>
            <a:ext cx="12192000" cy="7227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00000"/>
              </a:lnSpc>
            </a:pPr>
            <a:r>
              <a:rPr lang="en-US" b="1" dirty="0">
                <a:solidFill>
                  <a:srgbClr val="3E9FCB"/>
                </a:solidFill>
              </a:rPr>
              <a:t>Community Shares</a:t>
            </a:r>
            <a:endParaRPr lang="tr-TR" b="1" dirty="0">
              <a:solidFill>
                <a:srgbClr val="3E9FCB"/>
              </a:solidFill>
            </a:endParaRPr>
          </a:p>
        </p:txBody>
      </p:sp>
      <p:sp>
        <p:nvSpPr>
          <p:cNvPr id="6" name="TextBox 5">
            <a:extLst>
              <a:ext uri="{FF2B5EF4-FFF2-40B4-BE49-F238E27FC236}">
                <a16:creationId xmlns:a16="http://schemas.microsoft.com/office/drawing/2014/main" id="{D694069F-5C6E-49BB-8EAE-8E91304A3D3F}"/>
              </a:ext>
            </a:extLst>
          </p:cNvPr>
          <p:cNvSpPr txBox="1"/>
          <p:nvPr/>
        </p:nvSpPr>
        <p:spPr>
          <a:xfrm>
            <a:off x="209134" y="830017"/>
            <a:ext cx="12192000" cy="461665"/>
          </a:xfrm>
          <a:prstGeom prst="rect">
            <a:avLst/>
          </a:prstGeom>
          <a:noFill/>
        </p:spPr>
        <p:txBody>
          <a:bodyPr wrap="square">
            <a:spAutoFit/>
          </a:bodyPr>
          <a:lstStyle/>
          <a:p>
            <a:pPr algn="ctr"/>
            <a:r>
              <a:rPr lang="en-US" sz="2400" b="1" dirty="0"/>
              <a:t>Started free video tutorial series on Udemy by </a:t>
            </a:r>
            <a:r>
              <a:rPr lang="en-US" sz="2400" b="1" dirty="0">
                <a:solidFill>
                  <a:schemeClr val="accent6">
                    <a:lumMod val="75000"/>
                  </a:schemeClr>
                </a:solidFill>
              </a:rPr>
              <a:t>Hamza </a:t>
            </a:r>
            <a:r>
              <a:rPr lang="en-US" sz="2400" b="1" dirty="0" err="1">
                <a:solidFill>
                  <a:schemeClr val="accent6">
                    <a:lumMod val="75000"/>
                  </a:schemeClr>
                </a:solidFill>
              </a:rPr>
              <a:t>Albreem</a:t>
            </a:r>
            <a:endParaRPr lang="en-US" sz="2400" b="1" dirty="0">
              <a:solidFill>
                <a:schemeClr val="accent6">
                  <a:lumMod val="75000"/>
                </a:schemeClr>
              </a:solidFill>
            </a:endParaRPr>
          </a:p>
        </p:txBody>
      </p:sp>
      <p:sp>
        <p:nvSpPr>
          <p:cNvPr id="9" name="TextBox 8">
            <a:extLst>
              <a:ext uri="{FF2B5EF4-FFF2-40B4-BE49-F238E27FC236}">
                <a16:creationId xmlns:a16="http://schemas.microsoft.com/office/drawing/2014/main" id="{D2C55A17-B96F-435B-93E7-7CA7C91AED80}"/>
              </a:ext>
            </a:extLst>
          </p:cNvPr>
          <p:cNvSpPr txBox="1"/>
          <p:nvPr/>
        </p:nvSpPr>
        <p:spPr>
          <a:xfrm>
            <a:off x="647286" y="4890880"/>
            <a:ext cx="10886350" cy="707886"/>
          </a:xfrm>
          <a:prstGeom prst="rect">
            <a:avLst/>
          </a:prstGeom>
          <a:noFill/>
        </p:spPr>
        <p:txBody>
          <a:bodyPr wrap="square">
            <a:spAutoFit/>
          </a:bodyPr>
          <a:lstStyle/>
          <a:p>
            <a:pPr marL="285750" indent="-285750">
              <a:buFont typeface="Arial" panose="020B0604020202020204" pitchFamily="34" charset="0"/>
              <a:buChar char="•"/>
            </a:pPr>
            <a:r>
              <a:rPr lang="en-US" sz="2000" b="0" i="0" dirty="0">
                <a:effectLst/>
                <a:latin typeface="gg sans"/>
                <a:hlinkClick r:id="rId3" tooltip="https://www.udemy.com/course/build-todo-web-application-with-abp-framework/"/>
              </a:rPr>
              <a:t>https://www.udemy.com/course/build-todo-web-application-with-abp-framework/</a:t>
            </a:r>
            <a:endParaRPr lang="en-US" sz="2000" b="0" i="0" dirty="0">
              <a:effectLst/>
              <a:latin typeface="gg sans"/>
            </a:endParaRPr>
          </a:p>
          <a:p>
            <a:pPr marL="285750" indent="-285750">
              <a:buFont typeface="Arial" panose="020B0604020202020204" pitchFamily="34" charset="0"/>
              <a:buChar char="•"/>
            </a:pPr>
            <a:r>
              <a:rPr lang="en-US" sz="2000" b="0" i="0" dirty="0">
                <a:effectLst/>
                <a:latin typeface="gg sans"/>
                <a:hlinkClick r:id="rId4" tooltip="https://www.udemy.com/course/build-a-single-layer-todo-web-application-with-abp-framework/"/>
              </a:rPr>
              <a:t>https://www.udemy.com/course/build-a-single-layer-todo-web-application-with-abp-framework/</a:t>
            </a:r>
            <a:endParaRPr lang="en-US" sz="2000" dirty="0"/>
          </a:p>
        </p:txBody>
      </p:sp>
      <p:pic>
        <p:nvPicPr>
          <p:cNvPr id="5" name="Picture 4">
            <a:extLst>
              <a:ext uri="{FF2B5EF4-FFF2-40B4-BE49-F238E27FC236}">
                <a16:creationId xmlns:a16="http://schemas.microsoft.com/office/drawing/2014/main" id="{03615C00-EE10-494C-B7F3-89DF5B64C74C}"/>
              </a:ext>
            </a:extLst>
          </p:cNvPr>
          <p:cNvPicPr>
            <a:picLocks noChangeAspect="1"/>
          </p:cNvPicPr>
          <p:nvPr/>
        </p:nvPicPr>
        <p:blipFill>
          <a:blip r:embed="rId5"/>
          <a:stretch>
            <a:fillRect/>
          </a:stretch>
        </p:blipFill>
        <p:spPr>
          <a:xfrm>
            <a:off x="1076631" y="1536232"/>
            <a:ext cx="10457005" cy="3023650"/>
          </a:xfrm>
          <a:prstGeom prst="rect">
            <a:avLst/>
          </a:prstGeom>
        </p:spPr>
      </p:pic>
    </p:spTree>
    <p:extLst>
      <p:ext uri="{BB962C8B-B14F-4D97-AF65-F5344CB8AC3E}">
        <p14:creationId xmlns:p14="http://schemas.microsoft.com/office/powerpoint/2010/main" val="1789920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8C2D446-9ECA-4712-9F1E-CE7CC8B05C97}"/>
              </a:ext>
            </a:extLst>
          </p:cNvPr>
          <p:cNvSpPr txBox="1">
            <a:spLocks/>
          </p:cNvSpPr>
          <p:nvPr/>
        </p:nvSpPr>
        <p:spPr>
          <a:xfrm>
            <a:off x="0" y="79716"/>
            <a:ext cx="12192000" cy="7227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00000"/>
              </a:lnSpc>
            </a:pPr>
            <a:r>
              <a:rPr lang="en-US" b="1" dirty="0">
                <a:solidFill>
                  <a:srgbClr val="3E9FCB"/>
                </a:solidFill>
              </a:rPr>
              <a:t>Community Shares</a:t>
            </a:r>
            <a:endParaRPr lang="tr-TR" b="1" dirty="0">
              <a:solidFill>
                <a:srgbClr val="3E9FCB"/>
              </a:solidFill>
            </a:endParaRPr>
          </a:p>
        </p:txBody>
      </p:sp>
      <p:sp>
        <p:nvSpPr>
          <p:cNvPr id="9" name="TextBox 8">
            <a:extLst>
              <a:ext uri="{FF2B5EF4-FFF2-40B4-BE49-F238E27FC236}">
                <a16:creationId xmlns:a16="http://schemas.microsoft.com/office/drawing/2014/main" id="{D2C55A17-B96F-435B-93E7-7CA7C91AED80}"/>
              </a:ext>
            </a:extLst>
          </p:cNvPr>
          <p:cNvSpPr txBox="1"/>
          <p:nvPr/>
        </p:nvSpPr>
        <p:spPr>
          <a:xfrm>
            <a:off x="652825" y="5179113"/>
            <a:ext cx="10886350" cy="400110"/>
          </a:xfrm>
          <a:prstGeom prst="rect">
            <a:avLst/>
          </a:prstGeom>
          <a:noFill/>
        </p:spPr>
        <p:txBody>
          <a:bodyPr wrap="square">
            <a:spAutoFit/>
          </a:bodyPr>
          <a:lstStyle/>
          <a:p>
            <a:pPr algn="ctr"/>
            <a:r>
              <a:rPr lang="en-US" sz="2000" dirty="0">
                <a:hlinkClick r:id="rId3"/>
              </a:rPr>
              <a:t>https://community.abp.io/posts/.net-microservice-template-with-abp-53r52ryy</a:t>
            </a:r>
            <a:r>
              <a:rPr lang="en-US" sz="2000" dirty="0"/>
              <a:t> </a:t>
            </a:r>
          </a:p>
        </p:txBody>
      </p:sp>
      <p:pic>
        <p:nvPicPr>
          <p:cNvPr id="4" name="Picture 3">
            <a:extLst>
              <a:ext uri="{FF2B5EF4-FFF2-40B4-BE49-F238E27FC236}">
                <a16:creationId xmlns:a16="http://schemas.microsoft.com/office/drawing/2014/main" id="{969BBFB9-61A6-463E-8B97-B69B7DFDCB72}"/>
              </a:ext>
            </a:extLst>
          </p:cNvPr>
          <p:cNvPicPr>
            <a:picLocks noChangeAspect="1"/>
          </p:cNvPicPr>
          <p:nvPr/>
        </p:nvPicPr>
        <p:blipFill>
          <a:blip r:embed="rId4"/>
          <a:stretch>
            <a:fillRect/>
          </a:stretch>
        </p:blipFill>
        <p:spPr>
          <a:xfrm>
            <a:off x="2420118" y="1476302"/>
            <a:ext cx="6791325" cy="3028950"/>
          </a:xfrm>
          <a:prstGeom prst="rect">
            <a:avLst/>
          </a:prstGeom>
        </p:spPr>
      </p:pic>
    </p:spTree>
    <p:extLst>
      <p:ext uri="{BB962C8B-B14F-4D97-AF65-F5344CB8AC3E}">
        <p14:creationId xmlns:p14="http://schemas.microsoft.com/office/powerpoint/2010/main" val="1048842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8C2D446-9ECA-4712-9F1E-CE7CC8B05C97}"/>
              </a:ext>
            </a:extLst>
          </p:cNvPr>
          <p:cNvSpPr txBox="1">
            <a:spLocks/>
          </p:cNvSpPr>
          <p:nvPr/>
        </p:nvSpPr>
        <p:spPr>
          <a:xfrm>
            <a:off x="0" y="79716"/>
            <a:ext cx="12192000" cy="7227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00000"/>
              </a:lnSpc>
            </a:pPr>
            <a:r>
              <a:rPr lang="en-US" b="1" dirty="0">
                <a:solidFill>
                  <a:srgbClr val="3E9FCB"/>
                </a:solidFill>
              </a:rPr>
              <a:t>Community Shares</a:t>
            </a:r>
            <a:endParaRPr lang="tr-TR" b="1" dirty="0">
              <a:solidFill>
                <a:srgbClr val="3E9FCB"/>
              </a:solidFill>
            </a:endParaRPr>
          </a:p>
        </p:txBody>
      </p:sp>
      <p:sp>
        <p:nvSpPr>
          <p:cNvPr id="6" name="TextBox 5">
            <a:extLst>
              <a:ext uri="{FF2B5EF4-FFF2-40B4-BE49-F238E27FC236}">
                <a16:creationId xmlns:a16="http://schemas.microsoft.com/office/drawing/2014/main" id="{D694069F-5C6E-49BB-8EAE-8E91304A3D3F}"/>
              </a:ext>
            </a:extLst>
          </p:cNvPr>
          <p:cNvSpPr txBox="1"/>
          <p:nvPr/>
        </p:nvSpPr>
        <p:spPr>
          <a:xfrm>
            <a:off x="410968" y="867467"/>
            <a:ext cx="12192000" cy="830997"/>
          </a:xfrm>
          <a:prstGeom prst="rect">
            <a:avLst/>
          </a:prstGeom>
          <a:noFill/>
        </p:spPr>
        <p:txBody>
          <a:bodyPr wrap="square">
            <a:spAutoFit/>
          </a:bodyPr>
          <a:lstStyle/>
          <a:p>
            <a:pPr algn="ctr"/>
            <a:r>
              <a:rPr lang="en-US" sz="2400" b="1" dirty="0"/>
              <a:t>Why ABP Framework is one of the best tools for migration </a:t>
            </a:r>
          </a:p>
          <a:p>
            <a:pPr algn="ctr"/>
            <a:r>
              <a:rPr lang="en-US" sz="2400" b="1" dirty="0"/>
              <a:t>from legacy MS Access systems to latest Web app</a:t>
            </a:r>
          </a:p>
        </p:txBody>
      </p:sp>
      <p:pic>
        <p:nvPicPr>
          <p:cNvPr id="8" name="Picture 7">
            <a:extLst>
              <a:ext uri="{FF2B5EF4-FFF2-40B4-BE49-F238E27FC236}">
                <a16:creationId xmlns:a16="http://schemas.microsoft.com/office/drawing/2014/main" id="{6037B869-0648-4CC2-A193-FCE4B9284EFA}"/>
              </a:ext>
            </a:extLst>
          </p:cNvPr>
          <p:cNvPicPr>
            <a:picLocks noChangeAspect="1"/>
          </p:cNvPicPr>
          <p:nvPr/>
        </p:nvPicPr>
        <p:blipFill>
          <a:blip r:embed="rId3"/>
          <a:stretch>
            <a:fillRect/>
          </a:stretch>
        </p:blipFill>
        <p:spPr>
          <a:xfrm>
            <a:off x="1521598" y="1871085"/>
            <a:ext cx="1859958" cy="2398159"/>
          </a:xfrm>
          <a:prstGeom prst="rect">
            <a:avLst/>
          </a:prstGeom>
        </p:spPr>
      </p:pic>
      <p:pic>
        <p:nvPicPr>
          <p:cNvPr id="11" name="Picture 10">
            <a:extLst>
              <a:ext uri="{FF2B5EF4-FFF2-40B4-BE49-F238E27FC236}">
                <a16:creationId xmlns:a16="http://schemas.microsoft.com/office/drawing/2014/main" id="{20E80F57-DD92-419E-BE58-4E968E248963}"/>
              </a:ext>
            </a:extLst>
          </p:cNvPr>
          <p:cNvPicPr>
            <a:picLocks noChangeAspect="1"/>
          </p:cNvPicPr>
          <p:nvPr/>
        </p:nvPicPr>
        <p:blipFill>
          <a:blip r:embed="rId4"/>
          <a:stretch>
            <a:fillRect/>
          </a:stretch>
        </p:blipFill>
        <p:spPr>
          <a:xfrm>
            <a:off x="3852683" y="1871085"/>
            <a:ext cx="5757144" cy="3577255"/>
          </a:xfrm>
          <a:prstGeom prst="rect">
            <a:avLst/>
          </a:prstGeom>
        </p:spPr>
      </p:pic>
      <p:sp>
        <p:nvSpPr>
          <p:cNvPr id="13" name="TextBox 12">
            <a:extLst>
              <a:ext uri="{FF2B5EF4-FFF2-40B4-BE49-F238E27FC236}">
                <a16:creationId xmlns:a16="http://schemas.microsoft.com/office/drawing/2014/main" id="{18E998B9-F70E-4EB7-B959-12F0F0E01FD8}"/>
              </a:ext>
            </a:extLst>
          </p:cNvPr>
          <p:cNvSpPr txBox="1"/>
          <p:nvPr/>
        </p:nvSpPr>
        <p:spPr>
          <a:xfrm>
            <a:off x="905773" y="5667367"/>
            <a:ext cx="10757139" cy="646331"/>
          </a:xfrm>
          <a:prstGeom prst="rect">
            <a:avLst/>
          </a:prstGeom>
          <a:noFill/>
        </p:spPr>
        <p:txBody>
          <a:bodyPr wrap="square">
            <a:spAutoFit/>
          </a:bodyPr>
          <a:lstStyle/>
          <a:p>
            <a:r>
              <a:rPr lang="en-US" dirty="0">
                <a:hlinkClick r:id="rId5"/>
              </a:rPr>
              <a:t>https://community.abp.io/posts/why-abp-framework-is-one-of-the-best-tools-for-migration-from-legacy-ms-access-systems-to-latest-web-app-7l39eof0</a:t>
            </a:r>
            <a:r>
              <a:rPr lang="en-US" dirty="0"/>
              <a:t> </a:t>
            </a:r>
          </a:p>
        </p:txBody>
      </p:sp>
    </p:spTree>
    <p:extLst>
      <p:ext uri="{BB962C8B-B14F-4D97-AF65-F5344CB8AC3E}">
        <p14:creationId xmlns:p14="http://schemas.microsoft.com/office/powerpoint/2010/main" val="3376948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8C2D446-9ECA-4712-9F1E-CE7CC8B05C97}"/>
              </a:ext>
            </a:extLst>
          </p:cNvPr>
          <p:cNvSpPr txBox="1">
            <a:spLocks/>
          </p:cNvSpPr>
          <p:nvPr/>
        </p:nvSpPr>
        <p:spPr>
          <a:xfrm>
            <a:off x="0" y="79716"/>
            <a:ext cx="12192000" cy="7227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00000"/>
              </a:lnSpc>
            </a:pPr>
            <a:r>
              <a:rPr lang="en-US" b="1" dirty="0">
                <a:solidFill>
                  <a:srgbClr val="3E9FCB"/>
                </a:solidFill>
              </a:rPr>
              <a:t>Community Shares</a:t>
            </a:r>
            <a:endParaRPr lang="tr-TR" b="1" dirty="0">
              <a:solidFill>
                <a:srgbClr val="3E9FCB"/>
              </a:solidFill>
            </a:endParaRPr>
          </a:p>
        </p:txBody>
      </p:sp>
      <p:sp>
        <p:nvSpPr>
          <p:cNvPr id="6" name="TextBox 5">
            <a:extLst>
              <a:ext uri="{FF2B5EF4-FFF2-40B4-BE49-F238E27FC236}">
                <a16:creationId xmlns:a16="http://schemas.microsoft.com/office/drawing/2014/main" id="{D694069F-5C6E-49BB-8EAE-8E91304A3D3F}"/>
              </a:ext>
            </a:extLst>
          </p:cNvPr>
          <p:cNvSpPr txBox="1"/>
          <p:nvPr/>
        </p:nvSpPr>
        <p:spPr>
          <a:xfrm>
            <a:off x="410968" y="867467"/>
            <a:ext cx="12192000" cy="461665"/>
          </a:xfrm>
          <a:prstGeom prst="rect">
            <a:avLst/>
          </a:prstGeom>
          <a:noFill/>
        </p:spPr>
        <p:txBody>
          <a:bodyPr wrap="square">
            <a:spAutoFit/>
          </a:bodyPr>
          <a:lstStyle/>
          <a:p>
            <a:pPr algn="ctr"/>
            <a:r>
              <a:rPr lang="en-US" sz="2400" b="1" dirty="0"/>
              <a:t>ABP Framework — 5 steps Go No Go Decision Tree</a:t>
            </a:r>
          </a:p>
        </p:txBody>
      </p:sp>
      <p:pic>
        <p:nvPicPr>
          <p:cNvPr id="8" name="Picture 7">
            <a:extLst>
              <a:ext uri="{FF2B5EF4-FFF2-40B4-BE49-F238E27FC236}">
                <a16:creationId xmlns:a16="http://schemas.microsoft.com/office/drawing/2014/main" id="{6037B869-0648-4CC2-A193-FCE4B9284EFA}"/>
              </a:ext>
            </a:extLst>
          </p:cNvPr>
          <p:cNvPicPr>
            <a:picLocks noChangeAspect="1"/>
          </p:cNvPicPr>
          <p:nvPr/>
        </p:nvPicPr>
        <p:blipFill>
          <a:blip r:embed="rId3"/>
          <a:stretch>
            <a:fillRect/>
          </a:stretch>
        </p:blipFill>
        <p:spPr>
          <a:xfrm>
            <a:off x="1938067" y="1871085"/>
            <a:ext cx="1859958" cy="2398159"/>
          </a:xfrm>
          <a:prstGeom prst="rect">
            <a:avLst/>
          </a:prstGeom>
        </p:spPr>
      </p:pic>
      <p:sp>
        <p:nvSpPr>
          <p:cNvPr id="13" name="TextBox 12">
            <a:extLst>
              <a:ext uri="{FF2B5EF4-FFF2-40B4-BE49-F238E27FC236}">
                <a16:creationId xmlns:a16="http://schemas.microsoft.com/office/drawing/2014/main" id="{18E998B9-F70E-4EB7-B959-12F0F0E01FD8}"/>
              </a:ext>
            </a:extLst>
          </p:cNvPr>
          <p:cNvSpPr txBox="1"/>
          <p:nvPr/>
        </p:nvSpPr>
        <p:spPr>
          <a:xfrm>
            <a:off x="1302589" y="5120869"/>
            <a:ext cx="10757139" cy="369332"/>
          </a:xfrm>
          <a:prstGeom prst="rect">
            <a:avLst/>
          </a:prstGeom>
          <a:noFill/>
        </p:spPr>
        <p:txBody>
          <a:bodyPr wrap="square">
            <a:spAutoFit/>
          </a:bodyPr>
          <a:lstStyle/>
          <a:p>
            <a:r>
              <a:rPr lang="en-US" dirty="0">
                <a:hlinkClick r:id="rId4"/>
              </a:rPr>
              <a:t>https://decision-tree-technology.medium.com/abp-framework-5-steps-go-no-go-decision-tree-2f5ffc3f543d</a:t>
            </a:r>
            <a:r>
              <a:rPr lang="en-US" dirty="0"/>
              <a:t> </a:t>
            </a:r>
          </a:p>
        </p:txBody>
      </p:sp>
      <p:pic>
        <p:nvPicPr>
          <p:cNvPr id="4" name="Picture 3">
            <a:extLst>
              <a:ext uri="{FF2B5EF4-FFF2-40B4-BE49-F238E27FC236}">
                <a16:creationId xmlns:a16="http://schemas.microsoft.com/office/drawing/2014/main" id="{FB243259-626C-4CB3-B065-58CE9F42B4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7933" y="1871085"/>
            <a:ext cx="6096000" cy="2557272"/>
          </a:xfrm>
          <a:prstGeom prst="rect">
            <a:avLst/>
          </a:prstGeom>
        </p:spPr>
      </p:pic>
    </p:spTree>
    <p:extLst>
      <p:ext uri="{BB962C8B-B14F-4D97-AF65-F5344CB8AC3E}">
        <p14:creationId xmlns:p14="http://schemas.microsoft.com/office/powerpoint/2010/main" val="3199010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8C2D446-9ECA-4712-9F1E-CE7CC8B05C97}"/>
              </a:ext>
            </a:extLst>
          </p:cNvPr>
          <p:cNvSpPr txBox="1">
            <a:spLocks/>
          </p:cNvSpPr>
          <p:nvPr/>
        </p:nvSpPr>
        <p:spPr>
          <a:xfrm>
            <a:off x="0" y="79716"/>
            <a:ext cx="12192000" cy="7227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00000"/>
              </a:lnSpc>
            </a:pPr>
            <a:r>
              <a:rPr lang="en-US" b="1" dirty="0">
                <a:solidFill>
                  <a:srgbClr val="3E9FCB"/>
                </a:solidFill>
              </a:rPr>
              <a:t>Community Shares</a:t>
            </a:r>
            <a:endParaRPr lang="tr-TR" b="1" dirty="0">
              <a:solidFill>
                <a:srgbClr val="3E9FCB"/>
              </a:solidFill>
            </a:endParaRPr>
          </a:p>
        </p:txBody>
      </p:sp>
      <p:sp>
        <p:nvSpPr>
          <p:cNvPr id="6" name="TextBox 5">
            <a:extLst>
              <a:ext uri="{FF2B5EF4-FFF2-40B4-BE49-F238E27FC236}">
                <a16:creationId xmlns:a16="http://schemas.microsoft.com/office/drawing/2014/main" id="{D694069F-5C6E-49BB-8EAE-8E91304A3D3F}"/>
              </a:ext>
            </a:extLst>
          </p:cNvPr>
          <p:cNvSpPr txBox="1"/>
          <p:nvPr/>
        </p:nvSpPr>
        <p:spPr>
          <a:xfrm>
            <a:off x="410968" y="867467"/>
            <a:ext cx="12192000" cy="461665"/>
          </a:xfrm>
          <a:prstGeom prst="rect">
            <a:avLst/>
          </a:prstGeom>
          <a:noFill/>
        </p:spPr>
        <p:txBody>
          <a:bodyPr wrap="square">
            <a:spAutoFit/>
          </a:bodyPr>
          <a:lstStyle/>
          <a:p>
            <a:r>
              <a:rPr lang="en-US" sz="2400" b="1" dirty="0"/>
              <a:t>Migration of legacy Power Builder systems to latest Web platform with ABP Framework</a:t>
            </a:r>
          </a:p>
        </p:txBody>
      </p:sp>
      <p:pic>
        <p:nvPicPr>
          <p:cNvPr id="8" name="Picture 7">
            <a:extLst>
              <a:ext uri="{FF2B5EF4-FFF2-40B4-BE49-F238E27FC236}">
                <a16:creationId xmlns:a16="http://schemas.microsoft.com/office/drawing/2014/main" id="{6037B869-0648-4CC2-A193-FCE4B9284EFA}"/>
              </a:ext>
            </a:extLst>
          </p:cNvPr>
          <p:cNvPicPr>
            <a:picLocks noChangeAspect="1"/>
          </p:cNvPicPr>
          <p:nvPr/>
        </p:nvPicPr>
        <p:blipFill>
          <a:blip r:embed="rId3"/>
          <a:stretch>
            <a:fillRect/>
          </a:stretch>
        </p:blipFill>
        <p:spPr>
          <a:xfrm>
            <a:off x="1866815" y="1543426"/>
            <a:ext cx="1859958" cy="2398159"/>
          </a:xfrm>
          <a:prstGeom prst="rect">
            <a:avLst/>
          </a:prstGeom>
        </p:spPr>
      </p:pic>
      <p:sp>
        <p:nvSpPr>
          <p:cNvPr id="13" name="TextBox 12">
            <a:extLst>
              <a:ext uri="{FF2B5EF4-FFF2-40B4-BE49-F238E27FC236}">
                <a16:creationId xmlns:a16="http://schemas.microsoft.com/office/drawing/2014/main" id="{18E998B9-F70E-4EB7-B959-12F0F0E01FD8}"/>
              </a:ext>
            </a:extLst>
          </p:cNvPr>
          <p:cNvSpPr txBox="1"/>
          <p:nvPr/>
        </p:nvSpPr>
        <p:spPr>
          <a:xfrm>
            <a:off x="1302589" y="5120869"/>
            <a:ext cx="10757139" cy="369332"/>
          </a:xfrm>
          <a:prstGeom prst="rect">
            <a:avLst/>
          </a:prstGeom>
          <a:noFill/>
        </p:spPr>
        <p:txBody>
          <a:bodyPr wrap="square">
            <a:spAutoFit/>
          </a:bodyPr>
          <a:lstStyle/>
          <a:p>
            <a:endParaRPr lang="en-US" dirty="0"/>
          </a:p>
        </p:txBody>
      </p:sp>
      <p:pic>
        <p:nvPicPr>
          <p:cNvPr id="5" name="Picture 4">
            <a:extLst>
              <a:ext uri="{FF2B5EF4-FFF2-40B4-BE49-F238E27FC236}">
                <a16:creationId xmlns:a16="http://schemas.microsoft.com/office/drawing/2014/main" id="{5437D057-C298-4347-9D92-3F1C8308AFEF}"/>
              </a:ext>
            </a:extLst>
          </p:cNvPr>
          <p:cNvPicPr>
            <a:picLocks noChangeAspect="1"/>
          </p:cNvPicPr>
          <p:nvPr/>
        </p:nvPicPr>
        <p:blipFill rotWithShape="1">
          <a:blip r:embed="rId4">
            <a:extLst>
              <a:ext uri="{28A0092B-C50C-407E-A947-70E740481C1C}">
                <a14:useLocalDpi xmlns:a14="http://schemas.microsoft.com/office/drawing/2010/main" val="0"/>
              </a:ext>
            </a:extLst>
          </a:blip>
          <a:srcRect l="3016" t="29091" b="17575"/>
          <a:stretch/>
        </p:blipFill>
        <p:spPr>
          <a:xfrm>
            <a:off x="3990109" y="1543426"/>
            <a:ext cx="6651171" cy="3657601"/>
          </a:xfrm>
          <a:prstGeom prst="rect">
            <a:avLst/>
          </a:prstGeom>
        </p:spPr>
      </p:pic>
      <p:sp>
        <p:nvSpPr>
          <p:cNvPr id="10" name="TextBox 9">
            <a:extLst>
              <a:ext uri="{FF2B5EF4-FFF2-40B4-BE49-F238E27FC236}">
                <a16:creationId xmlns:a16="http://schemas.microsoft.com/office/drawing/2014/main" id="{EC342314-1B3C-4CD1-A9E3-5ABFB22BA871}"/>
              </a:ext>
            </a:extLst>
          </p:cNvPr>
          <p:cNvSpPr txBox="1"/>
          <p:nvPr/>
        </p:nvSpPr>
        <p:spPr>
          <a:xfrm>
            <a:off x="1863716" y="5490201"/>
            <a:ext cx="9286503" cy="646331"/>
          </a:xfrm>
          <a:prstGeom prst="rect">
            <a:avLst/>
          </a:prstGeom>
          <a:noFill/>
        </p:spPr>
        <p:txBody>
          <a:bodyPr wrap="square">
            <a:spAutoFit/>
          </a:bodyPr>
          <a:lstStyle/>
          <a:p>
            <a:r>
              <a:rPr lang="en-US" dirty="0">
                <a:hlinkClick r:id="rId5"/>
              </a:rPr>
              <a:t>https://community.abp.io/posts/migration-of-legacy-power-builder-systems-to-latest-web-platform-with-abp-framework-pxyypj85</a:t>
            </a:r>
            <a:r>
              <a:rPr lang="en-US" dirty="0"/>
              <a:t> </a:t>
            </a:r>
          </a:p>
        </p:txBody>
      </p:sp>
    </p:spTree>
    <p:extLst>
      <p:ext uri="{BB962C8B-B14F-4D97-AF65-F5344CB8AC3E}">
        <p14:creationId xmlns:p14="http://schemas.microsoft.com/office/powerpoint/2010/main" val="3347819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8C2D446-9ECA-4712-9F1E-CE7CC8B05C97}"/>
              </a:ext>
            </a:extLst>
          </p:cNvPr>
          <p:cNvSpPr txBox="1">
            <a:spLocks/>
          </p:cNvSpPr>
          <p:nvPr/>
        </p:nvSpPr>
        <p:spPr>
          <a:xfrm>
            <a:off x="0" y="79716"/>
            <a:ext cx="12192000" cy="7227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00000"/>
              </a:lnSpc>
            </a:pPr>
            <a:r>
              <a:rPr lang="en-US" b="1" dirty="0">
                <a:solidFill>
                  <a:srgbClr val="3E9FCB"/>
                </a:solidFill>
              </a:rPr>
              <a:t>Community Shares</a:t>
            </a:r>
            <a:endParaRPr lang="tr-TR" b="1" dirty="0">
              <a:solidFill>
                <a:srgbClr val="3E9FCB"/>
              </a:solidFill>
            </a:endParaRPr>
          </a:p>
        </p:txBody>
      </p:sp>
      <p:sp>
        <p:nvSpPr>
          <p:cNvPr id="6" name="TextBox 5">
            <a:extLst>
              <a:ext uri="{FF2B5EF4-FFF2-40B4-BE49-F238E27FC236}">
                <a16:creationId xmlns:a16="http://schemas.microsoft.com/office/drawing/2014/main" id="{D694069F-5C6E-49BB-8EAE-8E91304A3D3F}"/>
              </a:ext>
            </a:extLst>
          </p:cNvPr>
          <p:cNvSpPr txBox="1"/>
          <p:nvPr/>
        </p:nvSpPr>
        <p:spPr>
          <a:xfrm>
            <a:off x="410968" y="1076866"/>
            <a:ext cx="12192000" cy="461665"/>
          </a:xfrm>
          <a:prstGeom prst="rect">
            <a:avLst/>
          </a:prstGeom>
          <a:noFill/>
        </p:spPr>
        <p:txBody>
          <a:bodyPr wrap="square">
            <a:spAutoFit/>
          </a:bodyPr>
          <a:lstStyle/>
          <a:p>
            <a:pPr algn="ctr"/>
            <a:r>
              <a:rPr lang="en-US" sz="2400" b="1" dirty="0"/>
              <a:t>How to Contribute to ABP Framework</a:t>
            </a:r>
          </a:p>
        </p:txBody>
      </p:sp>
      <p:sp>
        <p:nvSpPr>
          <p:cNvPr id="13" name="TextBox 12">
            <a:extLst>
              <a:ext uri="{FF2B5EF4-FFF2-40B4-BE49-F238E27FC236}">
                <a16:creationId xmlns:a16="http://schemas.microsoft.com/office/drawing/2014/main" id="{18E998B9-F70E-4EB7-B959-12F0F0E01FD8}"/>
              </a:ext>
            </a:extLst>
          </p:cNvPr>
          <p:cNvSpPr txBox="1"/>
          <p:nvPr/>
        </p:nvSpPr>
        <p:spPr>
          <a:xfrm>
            <a:off x="905773" y="5667367"/>
            <a:ext cx="10757139" cy="369332"/>
          </a:xfrm>
          <a:prstGeom prst="rect">
            <a:avLst/>
          </a:prstGeom>
          <a:noFill/>
        </p:spPr>
        <p:txBody>
          <a:bodyPr wrap="square">
            <a:spAutoFit/>
          </a:bodyPr>
          <a:lstStyle/>
          <a:p>
            <a:pPr algn="ctr"/>
            <a:r>
              <a:rPr lang="en-US" dirty="0">
                <a:hlinkClick r:id="rId3"/>
              </a:rPr>
              <a:t>https://community.abp.io/posts/how-to-contribute-to-abp-framework-46dvzzvj</a:t>
            </a:r>
            <a:r>
              <a:rPr lang="en-US" dirty="0"/>
              <a:t> </a:t>
            </a:r>
          </a:p>
        </p:txBody>
      </p:sp>
      <p:pic>
        <p:nvPicPr>
          <p:cNvPr id="5" name="Picture 4">
            <a:extLst>
              <a:ext uri="{FF2B5EF4-FFF2-40B4-BE49-F238E27FC236}">
                <a16:creationId xmlns:a16="http://schemas.microsoft.com/office/drawing/2014/main" id="{283BD8F1-7981-45EF-AA9C-2DF8FF41E0EB}"/>
              </a:ext>
            </a:extLst>
          </p:cNvPr>
          <p:cNvPicPr>
            <a:picLocks noChangeAspect="1"/>
          </p:cNvPicPr>
          <p:nvPr/>
        </p:nvPicPr>
        <p:blipFill>
          <a:blip r:embed="rId4"/>
          <a:stretch>
            <a:fillRect/>
          </a:stretch>
        </p:blipFill>
        <p:spPr>
          <a:xfrm>
            <a:off x="2588105" y="1812956"/>
            <a:ext cx="7576060" cy="3318924"/>
          </a:xfrm>
          <a:prstGeom prst="rect">
            <a:avLst/>
          </a:prstGeom>
        </p:spPr>
      </p:pic>
    </p:spTree>
    <p:extLst>
      <p:ext uri="{BB962C8B-B14F-4D97-AF65-F5344CB8AC3E}">
        <p14:creationId xmlns:p14="http://schemas.microsoft.com/office/powerpoint/2010/main" val="1682878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8C2D446-9ECA-4712-9F1E-CE7CC8B05C97}"/>
              </a:ext>
            </a:extLst>
          </p:cNvPr>
          <p:cNvSpPr txBox="1">
            <a:spLocks/>
          </p:cNvSpPr>
          <p:nvPr/>
        </p:nvSpPr>
        <p:spPr>
          <a:xfrm>
            <a:off x="0" y="79716"/>
            <a:ext cx="12192000" cy="7227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00000"/>
              </a:lnSpc>
            </a:pPr>
            <a:r>
              <a:rPr lang="en-US" b="1" dirty="0">
                <a:solidFill>
                  <a:srgbClr val="3E9FCB"/>
                </a:solidFill>
              </a:rPr>
              <a:t>Community Shares</a:t>
            </a:r>
            <a:endParaRPr lang="tr-TR" b="1" dirty="0">
              <a:solidFill>
                <a:srgbClr val="3E9FCB"/>
              </a:solidFill>
            </a:endParaRPr>
          </a:p>
        </p:txBody>
      </p:sp>
      <p:sp>
        <p:nvSpPr>
          <p:cNvPr id="6" name="TextBox 5">
            <a:extLst>
              <a:ext uri="{FF2B5EF4-FFF2-40B4-BE49-F238E27FC236}">
                <a16:creationId xmlns:a16="http://schemas.microsoft.com/office/drawing/2014/main" id="{D694069F-5C6E-49BB-8EAE-8E91304A3D3F}"/>
              </a:ext>
            </a:extLst>
          </p:cNvPr>
          <p:cNvSpPr txBox="1"/>
          <p:nvPr/>
        </p:nvSpPr>
        <p:spPr>
          <a:xfrm>
            <a:off x="-141122" y="1101309"/>
            <a:ext cx="12192000" cy="461665"/>
          </a:xfrm>
          <a:prstGeom prst="rect">
            <a:avLst/>
          </a:prstGeom>
          <a:noFill/>
        </p:spPr>
        <p:txBody>
          <a:bodyPr wrap="square">
            <a:spAutoFit/>
          </a:bodyPr>
          <a:lstStyle/>
          <a:p>
            <a:pPr algn="ctr"/>
            <a:r>
              <a:rPr lang="en-US" sz="2400" b="1" dirty="0"/>
              <a:t>Converting Create/Edit Modal to Page</a:t>
            </a:r>
          </a:p>
        </p:txBody>
      </p:sp>
      <p:sp>
        <p:nvSpPr>
          <p:cNvPr id="13" name="TextBox 12">
            <a:extLst>
              <a:ext uri="{FF2B5EF4-FFF2-40B4-BE49-F238E27FC236}">
                <a16:creationId xmlns:a16="http://schemas.microsoft.com/office/drawing/2014/main" id="{18E998B9-F70E-4EB7-B959-12F0F0E01FD8}"/>
              </a:ext>
            </a:extLst>
          </p:cNvPr>
          <p:cNvSpPr txBox="1"/>
          <p:nvPr/>
        </p:nvSpPr>
        <p:spPr>
          <a:xfrm>
            <a:off x="854014" y="5411802"/>
            <a:ext cx="10757139" cy="369332"/>
          </a:xfrm>
          <a:prstGeom prst="rect">
            <a:avLst/>
          </a:prstGeom>
          <a:noFill/>
        </p:spPr>
        <p:txBody>
          <a:bodyPr wrap="square">
            <a:spAutoFit/>
          </a:bodyPr>
          <a:lstStyle/>
          <a:p>
            <a:pPr algn="ctr"/>
            <a:r>
              <a:rPr lang="en-US" dirty="0">
                <a:hlinkClick r:id="rId3"/>
              </a:rPr>
              <a:t>https://community.abp.io/posts/converting-createedit-modal-to-page-4ps5v60m</a:t>
            </a:r>
            <a:r>
              <a:rPr lang="en-US" dirty="0"/>
              <a:t> </a:t>
            </a:r>
          </a:p>
        </p:txBody>
      </p:sp>
      <p:pic>
        <p:nvPicPr>
          <p:cNvPr id="4" name="Picture 3">
            <a:extLst>
              <a:ext uri="{FF2B5EF4-FFF2-40B4-BE49-F238E27FC236}">
                <a16:creationId xmlns:a16="http://schemas.microsoft.com/office/drawing/2014/main" id="{0024FB46-74BA-4DCC-9BD5-FD1085C17A64}"/>
              </a:ext>
            </a:extLst>
          </p:cNvPr>
          <p:cNvPicPr>
            <a:picLocks noChangeAspect="1"/>
          </p:cNvPicPr>
          <p:nvPr/>
        </p:nvPicPr>
        <p:blipFill>
          <a:blip r:embed="rId4"/>
          <a:stretch>
            <a:fillRect/>
          </a:stretch>
        </p:blipFill>
        <p:spPr>
          <a:xfrm>
            <a:off x="2000519" y="1905297"/>
            <a:ext cx="7592055" cy="2913990"/>
          </a:xfrm>
          <a:prstGeom prst="rect">
            <a:avLst/>
          </a:prstGeom>
        </p:spPr>
      </p:pic>
    </p:spTree>
    <p:extLst>
      <p:ext uri="{BB962C8B-B14F-4D97-AF65-F5344CB8AC3E}">
        <p14:creationId xmlns:p14="http://schemas.microsoft.com/office/powerpoint/2010/main" val="8709389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8C2D446-9ECA-4712-9F1E-CE7CC8B05C97}"/>
              </a:ext>
            </a:extLst>
          </p:cNvPr>
          <p:cNvSpPr txBox="1">
            <a:spLocks/>
          </p:cNvSpPr>
          <p:nvPr/>
        </p:nvSpPr>
        <p:spPr>
          <a:xfrm>
            <a:off x="0" y="177782"/>
            <a:ext cx="12192000" cy="7227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b="1" dirty="0">
                <a:solidFill>
                  <a:schemeClr val="accent1">
                    <a:lumMod val="60000"/>
                    <a:lumOff val="40000"/>
                  </a:schemeClr>
                </a:solidFill>
              </a:rPr>
              <a:t>What we did in 2022</a:t>
            </a:r>
          </a:p>
        </p:txBody>
      </p:sp>
      <p:sp>
        <p:nvSpPr>
          <p:cNvPr id="13" name="TextBox 12">
            <a:extLst>
              <a:ext uri="{FF2B5EF4-FFF2-40B4-BE49-F238E27FC236}">
                <a16:creationId xmlns:a16="http://schemas.microsoft.com/office/drawing/2014/main" id="{18E998B9-F70E-4EB7-B959-12F0F0E01FD8}"/>
              </a:ext>
            </a:extLst>
          </p:cNvPr>
          <p:cNvSpPr txBox="1"/>
          <p:nvPr/>
        </p:nvSpPr>
        <p:spPr>
          <a:xfrm>
            <a:off x="717430" y="5957492"/>
            <a:ext cx="10757139" cy="369332"/>
          </a:xfrm>
          <a:prstGeom prst="rect">
            <a:avLst/>
          </a:prstGeom>
          <a:noFill/>
        </p:spPr>
        <p:txBody>
          <a:bodyPr wrap="square">
            <a:spAutoFit/>
          </a:bodyPr>
          <a:lstStyle/>
          <a:p>
            <a:pPr algn="ctr"/>
            <a:r>
              <a:rPr lang="en-US" dirty="0">
                <a:hlinkClick r:id="rId3"/>
              </a:rPr>
              <a:t>https://blog.abp.io/abp/ABP-Year-Review-2022-Wrap-Up</a:t>
            </a:r>
            <a:r>
              <a:rPr lang="en-US" dirty="0"/>
              <a:t> </a:t>
            </a:r>
          </a:p>
        </p:txBody>
      </p:sp>
      <p:pic>
        <p:nvPicPr>
          <p:cNvPr id="5" name="Picture 4">
            <a:extLst>
              <a:ext uri="{FF2B5EF4-FFF2-40B4-BE49-F238E27FC236}">
                <a16:creationId xmlns:a16="http://schemas.microsoft.com/office/drawing/2014/main" id="{F4482435-7546-4285-975D-FF0238C50D70}"/>
              </a:ext>
            </a:extLst>
          </p:cNvPr>
          <p:cNvPicPr>
            <a:picLocks noChangeAspect="1"/>
          </p:cNvPicPr>
          <p:nvPr/>
        </p:nvPicPr>
        <p:blipFill>
          <a:blip r:embed="rId4"/>
          <a:stretch>
            <a:fillRect/>
          </a:stretch>
        </p:blipFill>
        <p:spPr>
          <a:xfrm>
            <a:off x="2244139" y="1298843"/>
            <a:ext cx="7703721" cy="4260313"/>
          </a:xfrm>
          <a:prstGeom prst="rect">
            <a:avLst/>
          </a:prstGeom>
        </p:spPr>
      </p:pic>
    </p:spTree>
    <p:extLst>
      <p:ext uri="{BB962C8B-B14F-4D97-AF65-F5344CB8AC3E}">
        <p14:creationId xmlns:p14="http://schemas.microsoft.com/office/powerpoint/2010/main" val="3927686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Başlık 1">
            <a:extLst>
              <a:ext uri="{FF2B5EF4-FFF2-40B4-BE49-F238E27FC236}">
                <a16:creationId xmlns:a16="http://schemas.microsoft.com/office/drawing/2014/main" id="{D9A15496-2FA9-4F67-8B7A-B14512F969ED}"/>
              </a:ext>
            </a:extLst>
          </p:cNvPr>
          <p:cNvSpPr txBox="1">
            <a:spLocks/>
          </p:cNvSpPr>
          <p:nvPr/>
        </p:nvSpPr>
        <p:spPr>
          <a:xfrm>
            <a:off x="213851" y="422050"/>
            <a:ext cx="11764297" cy="7227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00000"/>
              </a:lnSpc>
            </a:pPr>
            <a:r>
              <a:rPr lang="en-US" sz="6600" b="1" dirty="0">
                <a:solidFill>
                  <a:srgbClr val="3E9FCB"/>
                </a:solidFill>
              </a:rPr>
              <a:t>Thanks to the contributors of v7.1</a:t>
            </a:r>
            <a:endParaRPr lang="tr-TR" sz="6600" b="1" dirty="0">
              <a:solidFill>
                <a:srgbClr val="3E9FCB"/>
              </a:solidFill>
            </a:endParaRPr>
          </a:p>
        </p:txBody>
      </p:sp>
      <p:pic>
        <p:nvPicPr>
          <p:cNvPr id="5" name="Picture 4">
            <a:extLst>
              <a:ext uri="{FF2B5EF4-FFF2-40B4-BE49-F238E27FC236}">
                <a16:creationId xmlns:a16="http://schemas.microsoft.com/office/drawing/2014/main" id="{D17E69BC-6DAD-4270-B908-C1CF96A1A2D6}"/>
              </a:ext>
            </a:extLst>
          </p:cNvPr>
          <p:cNvPicPr>
            <a:picLocks noChangeAspect="1"/>
          </p:cNvPicPr>
          <p:nvPr/>
        </p:nvPicPr>
        <p:blipFill rotWithShape="1">
          <a:blip r:embed="rId4">
            <a:alphaModFix/>
          </a:blip>
          <a:srcRect t="13692"/>
          <a:stretch/>
        </p:blipFill>
        <p:spPr>
          <a:xfrm>
            <a:off x="1918447" y="1815442"/>
            <a:ext cx="8355104" cy="42959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784970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33DD5F-9CC0-4295-B7A3-F8F69ADB25E5}"/>
              </a:ext>
            </a:extLst>
          </p:cNvPr>
          <p:cNvPicPr>
            <a:picLocks noChangeAspect="1"/>
          </p:cNvPicPr>
          <p:nvPr/>
        </p:nvPicPr>
        <p:blipFill rotWithShape="1">
          <a:blip r:embed="rId3"/>
          <a:srcRect t="713" r="3307"/>
          <a:stretch/>
        </p:blipFill>
        <p:spPr>
          <a:xfrm>
            <a:off x="2991210" y="980028"/>
            <a:ext cx="6566858" cy="50572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Başlık 1">
            <a:extLst>
              <a:ext uri="{FF2B5EF4-FFF2-40B4-BE49-F238E27FC236}">
                <a16:creationId xmlns:a16="http://schemas.microsoft.com/office/drawing/2014/main" id="{7C4867A1-0193-451F-A0B0-B6528A877B9B}"/>
              </a:ext>
            </a:extLst>
          </p:cNvPr>
          <p:cNvSpPr txBox="1">
            <a:spLocks/>
          </p:cNvSpPr>
          <p:nvPr/>
        </p:nvSpPr>
        <p:spPr>
          <a:xfrm>
            <a:off x="0" y="0"/>
            <a:ext cx="12192000" cy="72272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00000"/>
              </a:lnSpc>
            </a:pPr>
            <a:r>
              <a:rPr lang="en-US" sz="4400" b="1" dirty="0">
                <a:solidFill>
                  <a:srgbClr val="3E9FCB"/>
                </a:solidFill>
              </a:rPr>
              <a:t>ABP at NDC London 2023</a:t>
            </a:r>
            <a:endParaRPr lang="tr-TR" sz="4400" b="1" dirty="0">
              <a:solidFill>
                <a:srgbClr val="3E9FCB"/>
              </a:solidFill>
            </a:endParaRPr>
          </a:p>
        </p:txBody>
      </p:sp>
    </p:spTree>
    <p:extLst>
      <p:ext uri="{BB962C8B-B14F-4D97-AF65-F5344CB8AC3E}">
        <p14:creationId xmlns:p14="http://schemas.microsoft.com/office/powerpoint/2010/main" val="2516084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822FA6-22BA-4E4A-8149-24D1085066CA}"/>
              </a:ext>
            </a:extLst>
          </p:cNvPr>
          <p:cNvPicPr>
            <a:picLocks noChangeAspect="1"/>
          </p:cNvPicPr>
          <p:nvPr/>
        </p:nvPicPr>
        <p:blipFill>
          <a:blip r:embed="rId4"/>
          <a:stretch>
            <a:fillRect/>
          </a:stretch>
        </p:blipFill>
        <p:spPr>
          <a:xfrm>
            <a:off x="439270" y="683381"/>
            <a:ext cx="11313459" cy="5491238"/>
          </a:xfrm>
          <a:prstGeom prst="rect">
            <a:avLst/>
          </a:prstGeom>
          <a:ln>
            <a:noFill/>
          </a:ln>
          <a:effectLst>
            <a:outerShdw blurRad="292100" dist="139700" dir="2700000" algn="tl" rotWithShape="0">
              <a:srgbClr val="333333">
                <a:alpha val="65000"/>
              </a:srgbClr>
            </a:outerShdw>
          </a:effectLst>
        </p:spPr>
      </p:pic>
      <p:sp>
        <p:nvSpPr>
          <p:cNvPr id="4" name="Başlık 1">
            <a:extLst>
              <a:ext uri="{FF2B5EF4-FFF2-40B4-BE49-F238E27FC236}">
                <a16:creationId xmlns:a16="http://schemas.microsoft.com/office/drawing/2014/main" id="{2422E0D3-C19B-4D57-96E5-A645AB29B34C}"/>
              </a:ext>
            </a:extLst>
          </p:cNvPr>
          <p:cNvSpPr txBox="1">
            <a:spLocks/>
          </p:cNvSpPr>
          <p:nvPr/>
        </p:nvSpPr>
        <p:spPr>
          <a:xfrm>
            <a:off x="0" y="0"/>
            <a:ext cx="12192000" cy="722725"/>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00000"/>
              </a:lnSpc>
            </a:pPr>
            <a:r>
              <a:rPr lang="en-US" sz="4400" b="1" dirty="0">
                <a:solidFill>
                  <a:srgbClr val="3E9FCB"/>
                </a:solidFill>
              </a:rPr>
              <a:t>ABP at NDC London 2023</a:t>
            </a:r>
            <a:endParaRPr lang="tr-TR" sz="4400" b="1" dirty="0">
              <a:solidFill>
                <a:srgbClr val="3E9FCB"/>
              </a:solidFill>
            </a:endParaRPr>
          </a:p>
        </p:txBody>
      </p:sp>
    </p:spTree>
    <p:extLst>
      <p:ext uri="{BB962C8B-B14F-4D97-AF65-F5344CB8AC3E}">
        <p14:creationId xmlns:p14="http://schemas.microsoft.com/office/powerpoint/2010/main" val="38364226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8E2726-577D-444B-92CA-4BB017F6BF18}"/>
              </a:ext>
            </a:extLst>
          </p:cNvPr>
          <p:cNvPicPr>
            <a:picLocks noChangeAspect="1"/>
          </p:cNvPicPr>
          <p:nvPr/>
        </p:nvPicPr>
        <p:blipFill rotWithShape="1">
          <a:blip r:embed="rId3">
            <a:extLst>
              <a:ext uri="{28A0092B-C50C-407E-A947-70E740481C1C}">
                <a14:useLocalDpi xmlns:a14="http://schemas.microsoft.com/office/drawing/2010/main" val="0"/>
              </a:ext>
            </a:extLst>
          </a:blip>
          <a:srcRect t="31002"/>
          <a:stretch/>
        </p:blipFill>
        <p:spPr>
          <a:xfrm>
            <a:off x="450312" y="855302"/>
            <a:ext cx="11503216" cy="5290032"/>
          </a:xfrm>
          <a:prstGeom prst="rect">
            <a:avLst/>
          </a:prstGeom>
          <a:ln>
            <a:noFill/>
          </a:ln>
          <a:effectLst>
            <a:outerShdw blurRad="292100" dist="139700" dir="2700000" algn="tl" rotWithShape="0">
              <a:srgbClr val="333333">
                <a:alpha val="65000"/>
              </a:srgbClr>
            </a:outerShdw>
          </a:effectLst>
        </p:spPr>
      </p:pic>
      <p:sp>
        <p:nvSpPr>
          <p:cNvPr id="4" name="Başlık 1">
            <a:extLst>
              <a:ext uri="{FF2B5EF4-FFF2-40B4-BE49-F238E27FC236}">
                <a16:creationId xmlns:a16="http://schemas.microsoft.com/office/drawing/2014/main" id="{4296C32F-8C24-4121-B929-453441BBDE7C}"/>
              </a:ext>
            </a:extLst>
          </p:cNvPr>
          <p:cNvSpPr txBox="1">
            <a:spLocks/>
          </p:cNvSpPr>
          <p:nvPr/>
        </p:nvSpPr>
        <p:spPr>
          <a:xfrm>
            <a:off x="0" y="0"/>
            <a:ext cx="12192000" cy="72272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00000"/>
              </a:lnSpc>
            </a:pPr>
            <a:r>
              <a:rPr lang="en-US" sz="4400" b="1" dirty="0">
                <a:solidFill>
                  <a:srgbClr val="3E9FCB"/>
                </a:solidFill>
              </a:rPr>
              <a:t>ABP at NDC London 2023</a:t>
            </a:r>
            <a:endParaRPr lang="tr-TR" sz="4400" b="1" dirty="0">
              <a:solidFill>
                <a:srgbClr val="3E9FCB"/>
              </a:solidFill>
            </a:endParaRPr>
          </a:p>
        </p:txBody>
      </p:sp>
    </p:spTree>
    <p:extLst>
      <p:ext uri="{BB962C8B-B14F-4D97-AF65-F5344CB8AC3E}">
        <p14:creationId xmlns:p14="http://schemas.microsoft.com/office/powerpoint/2010/main" val="36245608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3B7BC5-8712-4BD3-AEAD-964C388D55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7553" y="542665"/>
            <a:ext cx="7696893" cy="5772670"/>
          </a:xfrm>
          <a:prstGeom prst="rect">
            <a:avLst/>
          </a:prstGeom>
          <a:ln>
            <a:noFill/>
          </a:ln>
          <a:effectLst>
            <a:outerShdw blurRad="292100" dist="139700" dir="2700000" algn="tl" rotWithShape="0">
              <a:srgbClr val="333333">
                <a:alpha val="65000"/>
              </a:srgbClr>
            </a:outerShdw>
          </a:effectLst>
        </p:spPr>
      </p:pic>
      <p:sp>
        <p:nvSpPr>
          <p:cNvPr id="5" name="Başlık 1">
            <a:extLst>
              <a:ext uri="{FF2B5EF4-FFF2-40B4-BE49-F238E27FC236}">
                <a16:creationId xmlns:a16="http://schemas.microsoft.com/office/drawing/2014/main" id="{32903C85-E4BD-465B-AC6C-B9A2C0FDEFB3}"/>
              </a:ext>
            </a:extLst>
          </p:cNvPr>
          <p:cNvSpPr txBox="1">
            <a:spLocks/>
          </p:cNvSpPr>
          <p:nvPr/>
        </p:nvSpPr>
        <p:spPr>
          <a:xfrm>
            <a:off x="0" y="-88488"/>
            <a:ext cx="12192000" cy="72272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00000"/>
              </a:lnSpc>
            </a:pPr>
            <a:r>
              <a:rPr lang="en-US" sz="4400" b="1" dirty="0">
                <a:solidFill>
                  <a:srgbClr val="3E9FCB"/>
                </a:solidFill>
              </a:rPr>
              <a:t>ABP at NDC London 2023</a:t>
            </a:r>
            <a:endParaRPr lang="tr-TR" sz="4400" b="1" dirty="0">
              <a:solidFill>
                <a:srgbClr val="3E9FCB"/>
              </a:solidFill>
            </a:endParaRPr>
          </a:p>
        </p:txBody>
      </p:sp>
    </p:spTree>
    <p:extLst>
      <p:ext uri="{BB962C8B-B14F-4D97-AF65-F5344CB8AC3E}">
        <p14:creationId xmlns:p14="http://schemas.microsoft.com/office/powerpoint/2010/main" val="37331889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516997-3642-412C-BD73-A3FDF7D9BF1C}"/>
              </a:ext>
            </a:extLst>
          </p:cNvPr>
          <p:cNvPicPr>
            <a:picLocks noChangeAspect="1"/>
          </p:cNvPicPr>
          <p:nvPr/>
        </p:nvPicPr>
        <p:blipFill>
          <a:blip r:embed="rId3"/>
          <a:stretch>
            <a:fillRect/>
          </a:stretch>
        </p:blipFill>
        <p:spPr>
          <a:xfrm>
            <a:off x="0" y="-237303"/>
            <a:ext cx="4810541" cy="73326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B1043289-6A83-43CB-9174-45E9AE1B79CF}"/>
              </a:ext>
            </a:extLst>
          </p:cNvPr>
          <p:cNvPicPr>
            <a:picLocks noChangeAspect="1"/>
          </p:cNvPicPr>
          <p:nvPr/>
        </p:nvPicPr>
        <p:blipFill>
          <a:blip r:embed="rId4"/>
          <a:stretch>
            <a:fillRect/>
          </a:stretch>
        </p:blipFill>
        <p:spPr>
          <a:xfrm>
            <a:off x="4568485" y="-274128"/>
            <a:ext cx="7805411" cy="45883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2A414E75-1416-4515-9B1D-CB82AAEB8428}"/>
              </a:ext>
            </a:extLst>
          </p:cNvPr>
          <p:cNvPicPr>
            <a:picLocks noChangeAspect="1"/>
          </p:cNvPicPr>
          <p:nvPr/>
        </p:nvPicPr>
        <p:blipFill rotWithShape="1">
          <a:blip r:embed="rId5"/>
          <a:srcRect l="23437" t="35310"/>
          <a:stretch/>
        </p:blipFill>
        <p:spPr>
          <a:xfrm>
            <a:off x="4008047" y="3277224"/>
            <a:ext cx="8365849" cy="38549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24122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Başlık 1">
            <a:extLst>
              <a:ext uri="{FF2B5EF4-FFF2-40B4-BE49-F238E27FC236}">
                <a16:creationId xmlns:a16="http://schemas.microsoft.com/office/drawing/2014/main" id="{D9A15496-2FA9-4F67-8B7A-B14512F969ED}"/>
              </a:ext>
            </a:extLst>
          </p:cNvPr>
          <p:cNvSpPr txBox="1">
            <a:spLocks/>
          </p:cNvSpPr>
          <p:nvPr/>
        </p:nvSpPr>
        <p:spPr>
          <a:xfrm>
            <a:off x="0" y="140846"/>
            <a:ext cx="12192000" cy="7227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00000"/>
              </a:lnSpc>
            </a:pPr>
            <a:r>
              <a:rPr lang="en-US" b="1" dirty="0">
                <a:solidFill>
                  <a:srgbClr val="3E9FCB"/>
                </a:solidFill>
              </a:rPr>
              <a:t>What’s new with ABP 7.1</a:t>
            </a:r>
            <a:endParaRPr lang="tr-TR" b="1" dirty="0">
              <a:solidFill>
                <a:srgbClr val="3E9FCB"/>
              </a:solidFill>
            </a:endParaRPr>
          </a:p>
        </p:txBody>
      </p:sp>
      <p:sp>
        <p:nvSpPr>
          <p:cNvPr id="6" name="TextBox 5">
            <a:extLst>
              <a:ext uri="{FF2B5EF4-FFF2-40B4-BE49-F238E27FC236}">
                <a16:creationId xmlns:a16="http://schemas.microsoft.com/office/drawing/2014/main" id="{F700225B-DC4C-49F8-AF45-39709177C8AF}"/>
              </a:ext>
            </a:extLst>
          </p:cNvPr>
          <p:cNvSpPr txBox="1"/>
          <p:nvPr/>
        </p:nvSpPr>
        <p:spPr>
          <a:xfrm>
            <a:off x="2639684" y="2274838"/>
            <a:ext cx="8574656" cy="2308324"/>
          </a:xfrm>
          <a:prstGeom prst="rect">
            <a:avLst/>
          </a:prstGeom>
          <a:noFill/>
        </p:spPr>
        <p:txBody>
          <a:bodyPr wrap="square">
            <a:spAutoFit/>
          </a:bodyPr>
          <a:lstStyle/>
          <a:p>
            <a:r>
              <a:rPr lang="en-US" sz="4800" b="1" dirty="0"/>
              <a:t>Blazor WASM option added to the Application Single Layer Startup Template</a:t>
            </a:r>
          </a:p>
        </p:txBody>
      </p:sp>
      <p:pic>
        <p:nvPicPr>
          <p:cNvPr id="1026" name="Picture 2">
            <a:extLst>
              <a:ext uri="{FF2B5EF4-FFF2-40B4-BE49-F238E27FC236}">
                <a16:creationId xmlns:a16="http://schemas.microsoft.com/office/drawing/2014/main" id="{ADAC8702-328B-4E37-A866-F356CA3013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828" y="2829296"/>
            <a:ext cx="1199407" cy="1199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9072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Başlık 1">
            <a:extLst>
              <a:ext uri="{FF2B5EF4-FFF2-40B4-BE49-F238E27FC236}">
                <a16:creationId xmlns:a16="http://schemas.microsoft.com/office/drawing/2014/main" id="{D9A15496-2FA9-4F67-8B7A-B14512F969ED}"/>
              </a:ext>
            </a:extLst>
          </p:cNvPr>
          <p:cNvSpPr txBox="1">
            <a:spLocks/>
          </p:cNvSpPr>
          <p:nvPr/>
        </p:nvSpPr>
        <p:spPr>
          <a:xfrm>
            <a:off x="0" y="140846"/>
            <a:ext cx="12192000" cy="7227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00000"/>
              </a:lnSpc>
            </a:pPr>
            <a:r>
              <a:rPr lang="en-US" b="1" dirty="0">
                <a:solidFill>
                  <a:srgbClr val="3E9FCB"/>
                </a:solidFill>
              </a:rPr>
              <a:t>What’s new with ABP 7.1</a:t>
            </a:r>
            <a:endParaRPr lang="tr-TR" b="1" dirty="0">
              <a:solidFill>
                <a:srgbClr val="3E9FCB"/>
              </a:solidFill>
            </a:endParaRPr>
          </a:p>
        </p:txBody>
      </p:sp>
      <p:sp>
        <p:nvSpPr>
          <p:cNvPr id="6" name="TextBox 5">
            <a:extLst>
              <a:ext uri="{FF2B5EF4-FFF2-40B4-BE49-F238E27FC236}">
                <a16:creationId xmlns:a16="http://schemas.microsoft.com/office/drawing/2014/main" id="{F700225B-DC4C-49F8-AF45-39709177C8AF}"/>
              </a:ext>
            </a:extLst>
          </p:cNvPr>
          <p:cNvSpPr txBox="1"/>
          <p:nvPr/>
        </p:nvSpPr>
        <p:spPr>
          <a:xfrm>
            <a:off x="471575" y="1329595"/>
            <a:ext cx="11248845" cy="1569660"/>
          </a:xfrm>
          <a:prstGeom prst="rect">
            <a:avLst/>
          </a:prstGeom>
          <a:noFill/>
        </p:spPr>
        <p:txBody>
          <a:bodyPr wrap="square">
            <a:spAutoFit/>
          </a:bodyPr>
          <a:lstStyle/>
          <a:p>
            <a:r>
              <a:rPr lang="en-US" sz="4400" b="1" dirty="0"/>
              <a:t>New interface 👉</a:t>
            </a:r>
            <a:r>
              <a:rPr lang="en-US" sz="4800" b="1" dirty="0"/>
              <a:t> </a:t>
            </a:r>
            <a:r>
              <a:rPr lang="en-US" sz="4800" dirty="0" err="1">
                <a:latin typeface="Courier New" panose="02070309020205020404" pitchFamily="49" charset="0"/>
                <a:cs typeface="Courier New" panose="02070309020205020404" pitchFamily="49" charset="0"/>
              </a:rPr>
              <a:t>IHasEntityVersion</a:t>
            </a:r>
            <a:r>
              <a:rPr lang="en-US" sz="4800" b="1" dirty="0"/>
              <a:t> </a:t>
            </a:r>
            <a:r>
              <a:rPr lang="en-US" sz="4400" b="1" dirty="0"/>
              <a:t>New base class </a:t>
            </a:r>
            <a:r>
              <a:rPr lang="en-US" sz="4000" b="1" dirty="0"/>
              <a:t>👉🏾</a:t>
            </a:r>
            <a:r>
              <a:rPr lang="en-US" sz="4800" b="1" dirty="0"/>
              <a:t> </a:t>
            </a:r>
            <a:r>
              <a:rPr lang="en-US" sz="4800" dirty="0" err="1">
                <a:latin typeface="Courier New" panose="02070309020205020404" pitchFamily="49" charset="0"/>
                <a:cs typeface="Courier New" panose="02070309020205020404" pitchFamily="49" charset="0"/>
              </a:rPr>
              <a:t>EntitySynchronizer</a:t>
            </a:r>
            <a:endParaRPr lang="en-US" sz="4800" dirty="0">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A6F9DF82-6348-4CAD-A812-C9082603721D}"/>
              </a:ext>
            </a:extLst>
          </p:cNvPr>
          <p:cNvPicPr>
            <a:picLocks noChangeAspect="1"/>
          </p:cNvPicPr>
          <p:nvPr/>
        </p:nvPicPr>
        <p:blipFill rotWithShape="1">
          <a:blip r:embed="rId4"/>
          <a:srcRect t="3214" b="933"/>
          <a:stretch/>
        </p:blipFill>
        <p:spPr>
          <a:xfrm>
            <a:off x="2462750" y="3265714"/>
            <a:ext cx="7266497" cy="313508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61746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Başlık 1">
            <a:extLst>
              <a:ext uri="{FF2B5EF4-FFF2-40B4-BE49-F238E27FC236}">
                <a16:creationId xmlns:a16="http://schemas.microsoft.com/office/drawing/2014/main" id="{D9A15496-2FA9-4F67-8B7A-B14512F969ED}"/>
              </a:ext>
            </a:extLst>
          </p:cNvPr>
          <p:cNvSpPr txBox="1">
            <a:spLocks/>
          </p:cNvSpPr>
          <p:nvPr/>
        </p:nvSpPr>
        <p:spPr>
          <a:xfrm>
            <a:off x="0" y="140846"/>
            <a:ext cx="12192000" cy="7227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00000"/>
              </a:lnSpc>
            </a:pPr>
            <a:r>
              <a:rPr lang="en-US" b="1" dirty="0">
                <a:solidFill>
                  <a:srgbClr val="3E9FCB"/>
                </a:solidFill>
              </a:rPr>
              <a:t>What’s new with ABP 7.1</a:t>
            </a:r>
            <a:endParaRPr lang="tr-TR" b="1" dirty="0">
              <a:solidFill>
                <a:srgbClr val="3E9FCB"/>
              </a:solidFill>
            </a:endParaRPr>
          </a:p>
        </p:txBody>
      </p:sp>
      <p:pic>
        <p:nvPicPr>
          <p:cNvPr id="3" name="Picture 2">
            <a:extLst>
              <a:ext uri="{FF2B5EF4-FFF2-40B4-BE49-F238E27FC236}">
                <a16:creationId xmlns:a16="http://schemas.microsoft.com/office/drawing/2014/main" id="{C6F25AA9-56A0-4377-8602-DE67528614E7}"/>
              </a:ext>
            </a:extLst>
          </p:cNvPr>
          <p:cNvPicPr>
            <a:picLocks noChangeAspect="1"/>
          </p:cNvPicPr>
          <p:nvPr/>
        </p:nvPicPr>
        <p:blipFill rotWithShape="1">
          <a:blip r:embed="rId4"/>
          <a:srcRect b="23366"/>
          <a:stretch/>
        </p:blipFill>
        <p:spPr>
          <a:xfrm>
            <a:off x="2510807" y="3135086"/>
            <a:ext cx="6761501" cy="3074460"/>
          </a:xfrm>
          <a:prstGeom prst="rect">
            <a:avLst/>
          </a:prstGeom>
        </p:spPr>
      </p:pic>
      <p:sp>
        <p:nvSpPr>
          <p:cNvPr id="6" name="TextBox 5">
            <a:extLst>
              <a:ext uri="{FF2B5EF4-FFF2-40B4-BE49-F238E27FC236}">
                <a16:creationId xmlns:a16="http://schemas.microsoft.com/office/drawing/2014/main" id="{F700225B-DC4C-49F8-AF45-39709177C8AF}"/>
              </a:ext>
            </a:extLst>
          </p:cNvPr>
          <p:cNvSpPr txBox="1"/>
          <p:nvPr/>
        </p:nvSpPr>
        <p:spPr>
          <a:xfrm>
            <a:off x="237506" y="1120676"/>
            <a:ext cx="11954494" cy="2308324"/>
          </a:xfrm>
          <a:prstGeom prst="rect">
            <a:avLst/>
          </a:prstGeom>
          <a:noFill/>
        </p:spPr>
        <p:txBody>
          <a:bodyPr wrap="square">
            <a:spAutoFit/>
          </a:bodyPr>
          <a:lstStyle/>
          <a:p>
            <a:pPr algn="ctr"/>
            <a:r>
              <a:rPr lang="en-US" sz="4800" b="1"/>
              <a:t>Support for fast deleting DB records</a:t>
            </a:r>
            <a:endParaRPr lang="en-US" sz="4800">
              <a:latin typeface="Courier New" panose="02070309020205020404" pitchFamily="49" charset="0"/>
              <a:cs typeface="Courier New" panose="02070309020205020404" pitchFamily="49" charset="0"/>
            </a:endParaRPr>
          </a:p>
          <a:p>
            <a:pPr algn="ctr"/>
            <a:r>
              <a:rPr lang="en-US" sz="4800">
                <a:latin typeface="Courier New" panose="02070309020205020404" pitchFamily="49" charset="0"/>
                <a:cs typeface="Courier New" panose="02070309020205020404" pitchFamily="49" charset="0"/>
              </a:rPr>
              <a:t>DeleteDirectAsync()</a:t>
            </a:r>
            <a:r>
              <a:rPr lang="en-US" sz="3600">
                <a:latin typeface="Courier New" panose="02070309020205020404" pitchFamily="49" charset="0"/>
                <a:cs typeface="Courier New" panose="02070309020205020404" pitchFamily="49" charset="0"/>
              </a:rPr>
              <a:t> </a:t>
            </a:r>
            <a:br>
              <a:rPr lang="en-US" sz="3600">
                <a:latin typeface="Courier New" panose="02070309020205020404" pitchFamily="49" charset="0"/>
                <a:cs typeface="Courier New" panose="02070309020205020404" pitchFamily="49" charset="0"/>
              </a:rPr>
            </a:br>
            <a:endParaRPr lang="en-US" sz="4800" b="1" dirty="0"/>
          </a:p>
        </p:txBody>
      </p:sp>
      <p:sp>
        <p:nvSpPr>
          <p:cNvPr id="7" name="TextBox 6">
            <a:extLst>
              <a:ext uri="{FF2B5EF4-FFF2-40B4-BE49-F238E27FC236}">
                <a16:creationId xmlns:a16="http://schemas.microsoft.com/office/drawing/2014/main" id="{89CB7089-9ABB-458A-B576-5422B962098B}"/>
              </a:ext>
            </a:extLst>
          </p:cNvPr>
          <p:cNvSpPr txBox="1"/>
          <p:nvPr/>
        </p:nvSpPr>
        <p:spPr>
          <a:xfrm>
            <a:off x="5984479" y="6208297"/>
            <a:ext cx="3394707" cy="369332"/>
          </a:xfrm>
          <a:prstGeom prst="rect">
            <a:avLst/>
          </a:prstGeom>
          <a:noFill/>
        </p:spPr>
        <p:txBody>
          <a:bodyPr wrap="square">
            <a:spAutoFit/>
          </a:bodyPr>
          <a:lstStyle/>
          <a:p>
            <a:pPr algn="r"/>
            <a:r>
              <a:rPr lang="en-US" sz="1800" i="1" dirty="0">
                <a:solidFill>
                  <a:schemeClr val="accent1">
                    <a:lumMod val="75000"/>
                  </a:schemeClr>
                </a:solidFill>
              </a:rPr>
              <a:t>from EF Core 7.0 documentation</a:t>
            </a:r>
            <a:endParaRPr lang="en-US" i="1" dirty="0">
              <a:solidFill>
                <a:schemeClr val="accent1">
                  <a:lumMod val="75000"/>
                </a:schemeClr>
              </a:solidFill>
            </a:endParaRPr>
          </a:p>
        </p:txBody>
      </p:sp>
      <p:pic>
        <p:nvPicPr>
          <p:cNvPr id="13" name="Picture 12">
            <a:extLst>
              <a:ext uri="{FF2B5EF4-FFF2-40B4-BE49-F238E27FC236}">
                <a16:creationId xmlns:a16="http://schemas.microsoft.com/office/drawing/2014/main" id="{CB2B2907-40C5-4DEB-AFED-838848E7B841}"/>
              </a:ext>
            </a:extLst>
          </p:cNvPr>
          <p:cNvPicPr>
            <a:picLocks noChangeAspect="1"/>
          </p:cNvPicPr>
          <p:nvPr/>
        </p:nvPicPr>
        <p:blipFill>
          <a:blip r:embed="rId5"/>
          <a:stretch>
            <a:fillRect/>
          </a:stretch>
        </p:blipFill>
        <p:spPr>
          <a:xfrm>
            <a:off x="808059" y="1203801"/>
            <a:ext cx="549018" cy="646951"/>
          </a:xfrm>
          <a:prstGeom prst="rect">
            <a:avLst/>
          </a:prstGeom>
        </p:spPr>
      </p:pic>
    </p:spTree>
    <p:extLst>
      <p:ext uri="{BB962C8B-B14F-4D97-AF65-F5344CB8AC3E}">
        <p14:creationId xmlns:p14="http://schemas.microsoft.com/office/powerpoint/2010/main" val="1062150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Başlık 1">
            <a:extLst>
              <a:ext uri="{FF2B5EF4-FFF2-40B4-BE49-F238E27FC236}">
                <a16:creationId xmlns:a16="http://schemas.microsoft.com/office/drawing/2014/main" id="{D9A15496-2FA9-4F67-8B7A-B14512F969ED}"/>
              </a:ext>
            </a:extLst>
          </p:cNvPr>
          <p:cNvSpPr txBox="1">
            <a:spLocks/>
          </p:cNvSpPr>
          <p:nvPr/>
        </p:nvSpPr>
        <p:spPr>
          <a:xfrm>
            <a:off x="0" y="140846"/>
            <a:ext cx="12192000" cy="7227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00000"/>
              </a:lnSpc>
            </a:pPr>
            <a:r>
              <a:rPr lang="en-US" b="1" dirty="0">
                <a:solidFill>
                  <a:srgbClr val="3E9FCB"/>
                </a:solidFill>
              </a:rPr>
              <a:t>What’s new with ABP 7.1</a:t>
            </a:r>
            <a:endParaRPr lang="tr-TR" b="1" dirty="0">
              <a:solidFill>
                <a:srgbClr val="3E9FCB"/>
              </a:solidFill>
            </a:endParaRPr>
          </a:p>
        </p:txBody>
      </p:sp>
      <p:sp>
        <p:nvSpPr>
          <p:cNvPr id="6" name="TextBox 5">
            <a:extLst>
              <a:ext uri="{FF2B5EF4-FFF2-40B4-BE49-F238E27FC236}">
                <a16:creationId xmlns:a16="http://schemas.microsoft.com/office/drawing/2014/main" id="{F700225B-DC4C-49F8-AF45-39709177C8AF}"/>
              </a:ext>
            </a:extLst>
          </p:cNvPr>
          <p:cNvSpPr txBox="1"/>
          <p:nvPr/>
        </p:nvSpPr>
        <p:spPr>
          <a:xfrm>
            <a:off x="2237117" y="1325932"/>
            <a:ext cx="9713343" cy="2308324"/>
          </a:xfrm>
          <a:prstGeom prst="rect">
            <a:avLst/>
          </a:prstGeom>
          <a:noFill/>
        </p:spPr>
        <p:txBody>
          <a:bodyPr wrap="square">
            <a:spAutoFit/>
          </a:bodyPr>
          <a:lstStyle/>
          <a:p>
            <a:r>
              <a:rPr lang="en-US" sz="4800" b="1" dirty="0"/>
              <a:t>Get hosting environment from</a:t>
            </a:r>
          </a:p>
          <a:p>
            <a:r>
              <a:rPr lang="en-US" sz="4800" dirty="0" err="1">
                <a:latin typeface="Courier New" panose="02070309020205020404" pitchFamily="49" charset="0"/>
                <a:cs typeface="Courier New" panose="02070309020205020404" pitchFamily="49" charset="0"/>
              </a:rPr>
              <a:t>IAbpHostEnvironment</a:t>
            </a:r>
            <a:br>
              <a:rPr lang="en-US" sz="4800" dirty="0">
                <a:latin typeface="Courier New" panose="02070309020205020404" pitchFamily="49" charset="0"/>
                <a:cs typeface="Courier New" panose="02070309020205020404" pitchFamily="49" charset="0"/>
              </a:rPr>
            </a:br>
            <a:endParaRPr lang="en-US" sz="4800" b="1" dirty="0"/>
          </a:p>
        </p:txBody>
      </p:sp>
      <p:sp>
        <p:nvSpPr>
          <p:cNvPr id="7" name="TextBox 6">
            <a:extLst>
              <a:ext uri="{FF2B5EF4-FFF2-40B4-BE49-F238E27FC236}">
                <a16:creationId xmlns:a16="http://schemas.microsoft.com/office/drawing/2014/main" id="{0487143F-5E27-469A-B330-A0D6E0EDDA33}"/>
              </a:ext>
            </a:extLst>
          </p:cNvPr>
          <p:cNvSpPr txBox="1"/>
          <p:nvPr/>
        </p:nvSpPr>
        <p:spPr>
          <a:xfrm>
            <a:off x="1339969" y="3429000"/>
            <a:ext cx="10282687" cy="258532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800" noProof="1">
                <a:solidFill>
                  <a:srgbClr val="0000FF"/>
                </a:solidFill>
                <a:latin typeface="Cascadia Mono" panose="020B0609020000020004" pitchFamily="49" charset="0"/>
              </a:rPr>
              <a:t>public</a:t>
            </a:r>
            <a:r>
              <a:rPr lang="en-US" sz="1800" noProof="1">
                <a:solidFill>
                  <a:srgbClr val="000000"/>
                </a:solidFill>
                <a:latin typeface="Cascadia Mono" panose="020B0609020000020004" pitchFamily="49" charset="0"/>
              </a:rPr>
              <a:t> </a:t>
            </a:r>
            <a:r>
              <a:rPr lang="en-US" sz="1800" noProof="1">
                <a:solidFill>
                  <a:srgbClr val="0000FF"/>
                </a:solidFill>
                <a:latin typeface="Cascadia Mono" panose="020B0609020000020004" pitchFamily="49" charset="0"/>
              </a:rPr>
              <a:t>class</a:t>
            </a:r>
            <a:r>
              <a:rPr lang="en-US" sz="1800" noProof="1">
                <a:solidFill>
                  <a:srgbClr val="000000"/>
                </a:solidFill>
                <a:latin typeface="Cascadia Mono" panose="020B0609020000020004" pitchFamily="49" charset="0"/>
              </a:rPr>
              <a:t> </a:t>
            </a:r>
            <a:r>
              <a:rPr lang="en-US" noProof="1">
                <a:solidFill>
                  <a:srgbClr val="2B91AF"/>
                </a:solidFill>
                <a:latin typeface="Cascadia Mono" panose="020B0609020000020004" pitchFamily="49" charset="0"/>
              </a:rPr>
              <a:t>LibraryClass</a:t>
            </a:r>
            <a:endParaRPr lang="en-US" sz="1800" noProof="1">
              <a:solidFill>
                <a:srgbClr val="000000"/>
              </a:solidFill>
              <a:latin typeface="Cascadia Mono" panose="020B0609020000020004" pitchFamily="49" charset="0"/>
            </a:endParaRPr>
          </a:p>
          <a:p>
            <a:r>
              <a:rPr lang="en-US" sz="1800" noProof="1">
                <a:solidFill>
                  <a:srgbClr val="000000"/>
                </a:solidFill>
                <a:latin typeface="Cascadia Mono" panose="020B0609020000020004" pitchFamily="49" charset="0"/>
              </a:rPr>
              <a:t>{</a:t>
            </a:r>
          </a:p>
          <a:p>
            <a:r>
              <a:rPr lang="en-US" sz="1800" noProof="1">
                <a:solidFill>
                  <a:srgbClr val="0000FF"/>
                </a:solidFill>
                <a:latin typeface="Cascadia Mono" panose="020B0609020000020004" pitchFamily="49" charset="0"/>
              </a:rPr>
              <a:t>    private</a:t>
            </a:r>
            <a:r>
              <a:rPr lang="en-US" sz="1800" noProof="1">
                <a:solidFill>
                  <a:srgbClr val="000000"/>
                </a:solidFill>
                <a:latin typeface="Cascadia Mono" panose="020B0609020000020004" pitchFamily="49" charset="0"/>
              </a:rPr>
              <a:t> </a:t>
            </a:r>
            <a:r>
              <a:rPr lang="en-US" sz="1800" noProof="1">
                <a:solidFill>
                  <a:srgbClr val="0000FF"/>
                </a:solidFill>
                <a:latin typeface="Cascadia Mono" panose="020B0609020000020004" pitchFamily="49" charset="0"/>
              </a:rPr>
              <a:t>readonly</a:t>
            </a:r>
            <a:r>
              <a:rPr lang="en-US" sz="1800" noProof="1">
                <a:solidFill>
                  <a:srgbClr val="000000"/>
                </a:solidFill>
                <a:latin typeface="Cascadia Mono" panose="020B0609020000020004" pitchFamily="49" charset="0"/>
              </a:rPr>
              <a:t> IAbpHostEnvironment _abpHostEnvironment;</a:t>
            </a:r>
          </a:p>
          <a:p>
            <a:endParaRPr lang="en-US" sz="1800" noProof="1">
              <a:solidFill>
                <a:srgbClr val="000000"/>
              </a:solidFill>
              <a:latin typeface="Cascadia Mono" panose="020B0609020000020004" pitchFamily="49" charset="0"/>
            </a:endParaRPr>
          </a:p>
          <a:p>
            <a:r>
              <a:rPr lang="en-US" sz="1800" noProof="1">
                <a:solidFill>
                  <a:srgbClr val="0000FF"/>
                </a:solidFill>
                <a:latin typeface="Cascadia Mono" panose="020B0609020000020004" pitchFamily="49" charset="0"/>
              </a:rPr>
              <a:t>    public</a:t>
            </a:r>
            <a:r>
              <a:rPr lang="en-US" sz="1800" noProof="1">
                <a:solidFill>
                  <a:srgbClr val="000000"/>
                </a:solidFill>
                <a:latin typeface="Cascadia Mono" panose="020B0609020000020004" pitchFamily="49" charset="0"/>
              </a:rPr>
              <a:t> </a:t>
            </a:r>
            <a:r>
              <a:rPr lang="en-US" sz="1800" noProof="1">
                <a:solidFill>
                  <a:srgbClr val="2B91AF"/>
                </a:solidFill>
                <a:latin typeface="Cascadia Mono" panose="020B0609020000020004" pitchFamily="49" charset="0"/>
              </a:rPr>
              <a:t>MyService</a:t>
            </a:r>
            <a:r>
              <a:rPr lang="en-US" sz="1800" noProof="1">
                <a:solidFill>
                  <a:srgbClr val="000000"/>
                </a:solidFill>
                <a:latin typeface="Cascadia Mono" panose="020B0609020000020004" pitchFamily="49" charset="0"/>
              </a:rPr>
              <a:t>(IAbpHostEnvironment abpHostEnvironment)</a:t>
            </a:r>
          </a:p>
          <a:p>
            <a:r>
              <a:rPr lang="en-US" sz="1800" noProof="1">
                <a:solidFill>
                  <a:srgbClr val="000000"/>
                </a:solidFill>
                <a:latin typeface="Cascadia Mono" panose="020B0609020000020004" pitchFamily="49" charset="0"/>
              </a:rPr>
              <a:t>    {</a:t>
            </a:r>
          </a:p>
          <a:p>
            <a:r>
              <a:rPr lang="en-US" sz="1800" noProof="1">
                <a:solidFill>
                  <a:srgbClr val="000000"/>
                </a:solidFill>
                <a:latin typeface="Cascadia Mono" panose="020B0609020000020004" pitchFamily="49" charset="0"/>
              </a:rPr>
              <a:t>         </a:t>
            </a:r>
            <a:r>
              <a:rPr lang="en-US" sz="1800" noProof="1">
                <a:solidFill>
                  <a:srgbClr val="0000FF"/>
                </a:solidFill>
                <a:latin typeface="Cascadia Mono" panose="020B0609020000020004" pitchFamily="49" charset="0"/>
              </a:rPr>
              <a:t>var</a:t>
            </a:r>
            <a:r>
              <a:rPr lang="en-US" sz="1800" noProof="1">
                <a:solidFill>
                  <a:srgbClr val="000000"/>
                </a:solidFill>
                <a:latin typeface="Cascadia Mono" panose="020B0609020000020004" pitchFamily="49" charset="0"/>
              </a:rPr>
              <a:t> isDevEnvironment = abpHostEnvironment.IsDevelopment();</a:t>
            </a:r>
          </a:p>
          <a:p>
            <a:r>
              <a:rPr lang="en-US" sz="1800" noProof="1">
                <a:solidFill>
                  <a:srgbClr val="000000"/>
                </a:solidFill>
                <a:latin typeface="Cascadia Mono" panose="020B0609020000020004" pitchFamily="49" charset="0"/>
              </a:rPr>
              <a:t>    }</a:t>
            </a:r>
          </a:p>
          <a:p>
            <a:r>
              <a:rPr lang="en-US" sz="1800" noProof="1">
                <a:solidFill>
                  <a:srgbClr val="000000"/>
                </a:solidFill>
                <a:latin typeface="Cascadia Mono" panose="020B0609020000020004" pitchFamily="49" charset="0"/>
              </a:rPr>
              <a:t>}</a:t>
            </a:r>
            <a:endParaRPr lang="en-US" noProof="1">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05812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Başlık 1">
            <a:extLst>
              <a:ext uri="{FF2B5EF4-FFF2-40B4-BE49-F238E27FC236}">
                <a16:creationId xmlns:a16="http://schemas.microsoft.com/office/drawing/2014/main" id="{D9A15496-2FA9-4F67-8B7A-B14512F969ED}"/>
              </a:ext>
            </a:extLst>
          </p:cNvPr>
          <p:cNvSpPr txBox="1">
            <a:spLocks/>
          </p:cNvSpPr>
          <p:nvPr/>
        </p:nvSpPr>
        <p:spPr>
          <a:xfrm>
            <a:off x="0" y="140846"/>
            <a:ext cx="12192000" cy="7227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00000"/>
              </a:lnSpc>
            </a:pPr>
            <a:r>
              <a:rPr lang="en-US" b="1" dirty="0">
                <a:solidFill>
                  <a:srgbClr val="3E9FCB"/>
                </a:solidFill>
              </a:rPr>
              <a:t>What’s new with ABP 7.1</a:t>
            </a:r>
            <a:endParaRPr lang="tr-TR" b="1" dirty="0">
              <a:solidFill>
                <a:srgbClr val="3E9FCB"/>
              </a:solidFill>
            </a:endParaRPr>
          </a:p>
        </p:txBody>
      </p:sp>
      <p:sp>
        <p:nvSpPr>
          <p:cNvPr id="6" name="TextBox 5">
            <a:extLst>
              <a:ext uri="{FF2B5EF4-FFF2-40B4-BE49-F238E27FC236}">
                <a16:creationId xmlns:a16="http://schemas.microsoft.com/office/drawing/2014/main" id="{F700225B-DC4C-49F8-AF45-39709177C8AF}"/>
              </a:ext>
            </a:extLst>
          </p:cNvPr>
          <p:cNvSpPr txBox="1"/>
          <p:nvPr/>
        </p:nvSpPr>
        <p:spPr>
          <a:xfrm>
            <a:off x="-191730" y="954573"/>
            <a:ext cx="11990118" cy="830997"/>
          </a:xfrm>
          <a:prstGeom prst="rect">
            <a:avLst/>
          </a:prstGeom>
          <a:noFill/>
        </p:spPr>
        <p:txBody>
          <a:bodyPr wrap="square">
            <a:spAutoFit/>
          </a:bodyPr>
          <a:lstStyle/>
          <a:p>
            <a:pPr algn="ctr"/>
            <a:r>
              <a:rPr lang="en-US" sz="4800" b="1" dirty="0"/>
              <a:t>Improvements on the </a:t>
            </a:r>
            <a:r>
              <a:rPr lang="en-US" sz="4800" dirty="0" err="1"/>
              <a:t>eShopOnAbp</a:t>
            </a:r>
            <a:endParaRPr lang="en-US" sz="4800" b="1" dirty="0"/>
          </a:p>
        </p:txBody>
      </p:sp>
      <p:pic>
        <p:nvPicPr>
          <p:cNvPr id="5" name="Picture 4">
            <a:extLst>
              <a:ext uri="{FF2B5EF4-FFF2-40B4-BE49-F238E27FC236}">
                <a16:creationId xmlns:a16="http://schemas.microsoft.com/office/drawing/2014/main" id="{96DB4E72-3D00-4244-9E81-6637E345D5BA}"/>
              </a:ext>
            </a:extLst>
          </p:cNvPr>
          <p:cNvPicPr>
            <a:picLocks noChangeAspect="1"/>
          </p:cNvPicPr>
          <p:nvPr/>
        </p:nvPicPr>
        <p:blipFill>
          <a:blip r:embed="rId4"/>
          <a:stretch>
            <a:fillRect/>
          </a:stretch>
        </p:blipFill>
        <p:spPr>
          <a:xfrm>
            <a:off x="1703739" y="2006796"/>
            <a:ext cx="8553143" cy="42251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35127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Başlık 1">
            <a:extLst>
              <a:ext uri="{FF2B5EF4-FFF2-40B4-BE49-F238E27FC236}">
                <a16:creationId xmlns:a16="http://schemas.microsoft.com/office/drawing/2014/main" id="{D9A15496-2FA9-4F67-8B7A-B14512F969ED}"/>
              </a:ext>
            </a:extLst>
          </p:cNvPr>
          <p:cNvSpPr txBox="1">
            <a:spLocks/>
          </p:cNvSpPr>
          <p:nvPr/>
        </p:nvSpPr>
        <p:spPr>
          <a:xfrm>
            <a:off x="0" y="140846"/>
            <a:ext cx="12192000" cy="7227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00000"/>
              </a:lnSpc>
            </a:pPr>
            <a:r>
              <a:rPr lang="en-US" b="1" dirty="0">
                <a:solidFill>
                  <a:srgbClr val="3E9FCB"/>
                </a:solidFill>
              </a:rPr>
              <a:t>What’s new with ABP 7.1</a:t>
            </a:r>
            <a:endParaRPr lang="tr-TR" b="1" dirty="0">
              <a:solidFill>
                <a:srgbClr val="3E9FCB"/>
              </a:solidFill>
            </a:endParaRPr>
          </a:p>
        </p:txBody>
      </p:sp>
      <p:sp>
        <p:nvSpPr>
          <p:cNvPr id="6" name="TextBox 5">
            <a:extLst>
              <a:ext uri="{FF2B5EF4-FFF2-40B4-BE49-F238E27FC236}">
                <a16:creationId xmlns:a16="http://schemas.microsoft.com/office/drawing/2014/main" id="{F700225B-DC4C-49F8-AF45-39709177C8AF}"/>
              </a:ext>
            </a:extLst>
          </p:cNvPr>
          <p:cNvSpPr txBox="1"/>
          <p:nvPr/>
        </p:nvSpPr>
        <p:spPr>
          <a:xfrm>
            <a:off x="3140016" y="2644170"/>
            <a:ext cx="8689675" cy="830997"/>
          </a:xfrm>
          <a:prstGeom prst="rect">
            <a:avLst/>
          </a:prstGeom>
          <a:noFill/>
        </p:spPr>
        <p:txBody>
          <a:bodyPr wrap="square">
            <a:spAutoFit/>
          </a:bodyPr>
          <a:lstStyle/>
          <a:p>
            <a:endParaRPr lang="en-US" sz="4800" b="1" dirty="0"/>
          </a:p>
        </p:txBody>
      </p:sp>
      <p:sp>
        <p:nvSpPr>
          <p:cNvPr id="7" name="TextBox 6">
            <a:extLst>
              <a:ext uri="{FF2B5EF4-FFF2-40B4-BE49-F238E27FC236}">
                <a16:creationId xmlns:a16="http://schemas.microsoft.com/office/drawing/2014/main" id="{5624CBE1-DD2F-4F34-BB3B-E1D6C2A17E82}"/>
              </a:ext>
            </a:extLst>
          </p:cNvPr>
          <p:cNvSpPr txBox="1"/>
          <p:nvPr/>
        </p:nvSpPr>
        <p:spPr>
          <a:xfrm>
            <a:off x="1040550" y="2136339"/>
            <a:ext cx="10489721" cy="2677656"/>
          </a:xfrm>
          <a:prstGeom prst="rect">
            <a:avLst/>
          </a:prstGeom>
          <a:noFill/>
        </p:spPr>
        <p:txBody>
          <a:bodyPr wrap="square">
            <a:spAutoFit/>
          </a:bodyPr>
          <a:lstStyle/>
          <a:p>
            <a:endParaRPr lang="en-US" sz="2800" b="1" dirty="0"/>
          </a:p>
          <a:p>
            <a:pPr marL="457200" indent="-457200">
              <a:buFont typeface="Arial" panose="020B0604020202020204" pitchFamily="34" charset="0"/>
              <a:buChar char="•"/>
            </a:pPr>
            <a:r>
              <a:rPr lang="en-US" sz="2800" b="1" dirty="0"/>
              <a:t>Referral Links </a:t>
            </a:r>
            <a:r>
              <a:rPr lang="en-US" sz="2800" dirty="0"/>
              <a:t>have been </a:t>
            </a:r>
            <a:r>
              <a:rPr lang="en-US" sz="2800" b="1" dirty="0"/>
              <a:t>added</a:t>
            </a:r>
            <a:r>
              <a:rPr lang="en-US" sz="2800" dirty="0"/>
              <a:t> to </a:t>
            </a:r>
            <a:r>
              <a:rPr lang="en-US" sz="2800" b="1" dirty="0"/>
              <a:t>CMS Kit </a:t>
            </a:r>
            <a:r>
              <a:rPr lang="en-US" sz="2800" dirty="0"/>
              <a:t>comments.</a:t>
            </a:r>
          </a:p>
          <a:p>
            <a:pPr marL="457200" indent="-457200">
              <a:buFont typeface="Arial" panose="020B0604020202020204" pitchFamily="34" charset="0"/>
              <a:buChar char="•"/>
            </a:pPr>
            <a:endParaRPr lang="en-US" sz="2800" b="1" dirty="0"/>
          </a:p>
          <a:p>
            <a:pPr marL="457200" indent="-457200">
              <a:buFont typeface="Arial" panose="020B0604020202020204" pitchFamily="34" charset="0"/>
              <a:buChar char="•"/>
            </a:pPr>
            <a:r>
              <a:rPr lang="en-US" sz="2800" b="1" dirty="0" err="1"/>
              <a:t>ReCaptcha</a:t>
            </a:r>
            <a:r>
              <a:rPr lang="en-US" sz="2800" b="1" dirty="0"/>
              <a:t> </a:t>
            </a:r>
            <a:r>
              <a:rPr lang="en-US" sz="2800" dirty="0"/>
              <a:t>verification has been </a:t>
            </a:r>
            <a:r>
              <a:rPr lang="en-US" sz="2800" b="1" dirty="0"/>
              <a:t>added</a:t>
            </a:r>
            <a:r>
              <a:rPr lang="en-US" sz="2800" dirty="0"/>
              <a:t> to</a:t>
            </a:r>
            <a:r>
              <a:rPr lang="en-US" sz="2800" b="1" dirty="0"/>
              <a:t> CMS Kit </a:t>
            </a:r>
            <a:r>
              <a:rPr lang="en-US" sz="2800" dirty="0"/>
              <a:t>comments.</a:t>
            </a:r>
            <a:r>
              <a:rPr lang="en-US" sz="2800" b="1" dirty="0"/>
              <a:t> </a:t>
            </a:r>
          </a:p>
          <a:p>
            <a:pPr marL="457200" indent="-457200">
              <a:buFont typeface="Arial" panose="020B0604020202020204" pitchFamily="34" charset="0"/>
              <a:buChar char="•"/>
            </a:pPr>
            <a:endParaRPr lang="en-US" sz="2800" b="1" dirty="0"/>
          </a:p>
          <a:p>
            <a:pPr marL="457200" indent="-457200">
              <a:buFont typeface="Arial" panose="020B0604020202020204" pitchFamily="34" charset="0"/>
              <a:buChar char="•"/>
            </a:pPr>
            <a:r>
              <a:rPr lang="en-US" sz="2800" b="1" dirty="0"/>
              <a:t>Cache durations reduced </a:t>
            </a:r>
            <a:r>
              <a:rPr lang="en-US" sz="2800" dirty="0"/>
              <a:t>for the development environment.</a:t>
            </a:r>
          </a:p>
        </p:txBody>
      </p:sp>
      <p:sp>
        <p:nvSpPr>
          <p:cNvPr id="5" name="TextBox 4">
            <a:extLst>
              <a:ext uri="{FF2B5EF4-FFF2-40B4-BE49-F238E27FC236}">
                <a16:creationId xmlns:a16="http://schemas.microsoft.com/office/drawing/2014/main" id="{6E488E31-53CD-46C8-B25B-69C080E41DBD}"/>
              </a:ext>
            </a:extLst>
          </p:cNvPr>
          <p:cNvSpPr txBox="1"/>
          <p:nvPr/>
        </p:nvSpPr>
        <p:spPr>
          <a:xfrm>
            <a:off x="-191730" y="954573"/>
            <a:ext cx="11990118" cy="830997"/>
          </a:xfrm>
          <a:prstGeom prst="rect">
            <a:avLst/>
          </a:prstGeom>
          <a:noFill/>
        </p:spPr>
        <p:txBody>
          <a:bodyPr wrap="square">
            <a:spAutoFit/>
          </a:bodyPr>
          <a:lstStyle/>
          <a:p>
            <a:pPr algn="ctr"/>
            <a:r>
              <a:rPr lang="en-US" sz="4800" b="1" dirty="0"/>
              <a:t>Other </a:t>
            </a:r>
            <a:r>
              <a:rPr lang="en-US" sz="4800" dirty="0"/>
              <a:t>features…</a:t>
            </a:r>
          </a:p>
        </p:txBody>
      </p:sp>
    </p:spTree>
    <p:extLst>
      <p:ext uri="{BB962C8B-B14F-4D97-AF65-F5344CB8AC3E}">
        <p14:creationId xmlns:p14="http://schemas.microsoft.com/office/powerpoint/2010/main" val="287581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Başlık 1">
            <a:extLst>
              <a:ext uri="{FF2B5EF4-FFF2-40B4-BE49-F238E27FC236}">
                <a16:creationId xmlns:a16="http://schemas.microsoft.com/office/drawing/2014/main" id="{D9A15496-2FA9-4F67-8B7A-B14512F969ED}"/>
              </a:ext>
            </a:extLst>
          </p:cNvPr>
          <p:cNvSpPr txBox="1">
            <a:spLocks/>
          </p:cNvSpPr>
          <p:nvPr/>
        </p:nvSpPr>
        <p:spPr>
          <a:xfrm>
            <a:off x="0" y="140846"/>
            <a:ext cx="12192000" cy="7227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00000"/>
              </a:lnSpc>
            </a:pPr>
            <a:r>
              <a:rPr lang="en-US" b="1" dirty="0">
                <a:solidFill>
                  <a:srgbClr val="3E9FCB"/>
                </a:solidFill>
              </a:rPr>
              <a:t>What’s new with ABP Commercial 7.1</a:t>
            </a:r>
            <a:endParaRPr lang="tr-TR" b="1" dirty="0">
              <a:solidFill>
                <a:srgbClr val="3E9FCB"/>
              </a:solidFill>
            </a:endParaRPr>
          </a:p>
        </p:txBody>
      </p:sp>
      <p:sp>
        <p:nvSpPr>
          <p:cNvPr id="8" name="TextBox 7">
            <a:extLst>
              <a:ext uri="{FF2B5EF4-FFF2-40B4-BE49-F238E27FC236}">
                <a16:creationId xmlns:a16="http://schemas.microsoft.com/office/drawing/2014/main" id="{AD64BC3C-802D-497D-8901-1938074B8A07}"/>
              </a:ext>
            </a:extLst>
          </p:cNvPr>
          <p:cNvSpPr txBox="1"/>
          <p:nvPr/>
        </p:nvSpPr>
        <p:spPr>
          <a:xfrm>
            <a:off x="1072712" y="1928328"/>
            <a:ext cx="10391235" cy="2554545"/>
          </a:xfrm>
          <a:prstGeom prst="rect">
            <a:avLst/>
          </a:prstGeom>
          <a:noFill/>
        </p:spPr>
        <p:txBody>
          <a:bodyPr wrap="square">
            <a:spAutoFit/>
          </a:bodyPr>
          <a:lstStyle/>
          <a:p>
            <a:r>
              <a:rPr lang="en-US" sz="4000" b="1" dirty="0"/>
              <a:t>Blazor WASM </a:t>
            </a:r>
            <a:r>
              <a:rPr lang="en-US" sz="4000" dirty="0"/>
              <a:t>option</a:t>
            </a:r>
            <a:r>
              <a:rPr lang="en-US" sz="4000" b="1" dirty="0"/>
              <a:t> added </a:t>
            </a:r>
            <a:r>
              <a:rPr lang="en-US" sz="4000" dirty="0"/>
              <a:t>to the</a:t>
            </a:r>
            <a:br>
              <a:rPr lang="en-US" sz="4000" dirty="0"/>
            </a:br>
            <a:r>
              <a:rPr lang="en-US" sz="4000" dirty="0"/>
              <a:t>application </a:t>
            </a:r>
            <a:r>
              <a:rPr lang="en-US" sz="4000" b="1" dirty="0"/>
              <a:t>Single Layer PRO s</a:t>
            </a:r>
            <a:r>
              <a:rPr lang="en-US" sz="4000" dirty="0"/>
              <a:t>tartup template</a:t>
            </a:r>
          </a:p>
          <a:p>
            <a:endParaRPr lang="en-US" sz="4000" b="1" dirty="0"/>
          </a:p>
          <a:p>
            <a:endParaRPr lang="en-US" sz="4000" b="1" dirty="0"/>
          </a:p>
        </p:txBody>
      </p:sp>
      <p:sp>
        <p:nvSpPr>
          <p:cNvPr id="4" name="Rectangle 2">
            <a:extLst>
              <a:ext uri="{FF2B5EF4-FFF2-40B4-BE49-F238E27FC236}">
                <a16:creationId xmlns:a16="http://schemas.microsoft.com/office/drawing/2014/main" id="{63A7E69A-0DC1-4F89-9CC9-CEA6D1385B45}"/>
              </a:ext>
            </a:extLst>
          </p:cNvPr>
          <p:cNvSpPr>
            <a:spLocks noChangeArrowheads="1"/>
          </p:cNvSpPr>
          <p:nvPr/>
        </p:nvSpPr>
        <p:spPr bwMode="auto">
          <a:xfrm>
            <a:off x="1015253" y="4082763"/>
            <a:ext cx="10448694" cy="400110"/>
          </a:xfrm>
          <a:prstGeom prst="rect">
            <a:avLst/>
          </a:prstGeom>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abp new TodoApp -t app-nolayers-pro -u blazor --version 7.1.0-rc.1</a:t>
            </a:r>
            <a:r>
              <a:rPr kumimoji="0" lang="en-US" altLang="en-US" sz="1600" b="0" i="0" u="none" strike="noStrike" cap="none" normalizeH="0" baseline="0">
                <a:ln>
                  <a:noFill/>
                </a:ln>
                <a:solidFill>
                  <a:schemeClr val="tx1"/>
                </a:solidFill>
                <a:effectLst/>
                <a:latin typeface="Courier New" panose="02070309020205020404" pitchFamily="49" charset="0"/>
                <a:cs typeface="Courier New" panose="02070309020205020404" pitchFamily="49" charset="0"/>
              </a:rPr>
              <a:t> </a:t>
            </a:r>
            <a:endParaRPr kumimoji="0" lang="en-US" altLang="en-US" sz="4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47544711"/>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10155</TotalTime>
  <Words>1838</Words>
  <Application>Microsoft Office PowerPoint</Application>
  <PresentationFormat>Widescreen</PresentationFormat>
  <Paragraphs>194</Paragraphs>
  <Slides>24</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Calibri Light</vt:lpstr>
      <vt:lpstr>Cascadia Mono</vt:lpstr>
      <vt:lpstr>Courier New</vt:lpstr>
      <vt:lpstr>gg sans</vt:lpstr>
      <vt:lpstr>Wingdings</vt:lpstr>
      <vt:lpstr>Office Teması</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ABP Community Talks #1</dc:title>
  <dc:creator>armağan ünlü</dc:creator>
  <cp:keywords>ABP</cp:keywords>
  <cp:lastModifiedBy>Alper Ebiçoğlu</cp:lastModifiedBy>
  <cp:revision>702</cp:revision>
  <dcterms:created xsi:type="dcterms:W3CDTF">2021-09-27T14:07:26Z</dcterms:created>
  <dcterms:modified xsi:type="dcterms:W3CDTF">2023-02-28T13:47:27Z</dcterms:modified>
</cp:coreProperties>
</file>